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heme/themeOverride3.xml" ContentType="application/vnd.openxmlformats-officedocument.themeOverr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5" r:id="rId10"/>
    <p:sldId id="266" r:id="rId11"/>
    <p:sldId id="267" r:id="rId12"/>
    <p:sldId id="268" r:id="rId13"/>
    <p:sldId id="269" r:id="rId14"/>
    <p:sldId id="270" r:id="rId15"/>
    <p:sldId id="271" r:id="rId16"/>
    <p:sldId id="263" r:id="rId17"/>
    <p:sldId id="272" r:id="rId18"/>
    <p:sldId id="308"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9" r:id="rId65"/>
    <p:sldId id="330" r:id="rId66"/>
    <p:sldId id="331" r:id="rId67"/>
    <p:sldId id="332" r:id="rId68"/>
    <p:sldId id="333" r:id="rId69"/>
    <p:sldId id="334" r:id="rId70"/>
    <p:sldId id="325" r:id="rId71"/>
    <p:sldId id="326" r:id="rId72"/>
    <p:sldId id="327" r:id="rId73"/>
    <p:sldId id="328" r:id="rId74"/>
    <p:sldId id="302"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9" r:id="rId97"/>
    <p:sldId id="356" r:id="rId98"/>
    <p:sldId id="357" r:id="rId99"/>
    <p:sldId id="358" r:id="rId100"/>
    <p:sldId id="303" r:id="rId101"/>
    <p:sldId id="307" r:id="rId102"/>
    <p:sldId id="306" r:id="rId103"/>
    <p:sldId id="360" r:id="rId104"/>
    <p:sldId id="361" r:id="rId105"/>
    <p:sldId id="362" r:id="rId106"/>
    <p:sldId id="363" r:id="rId107"/>
    <p:sldId id="364" r:id="rId108"/>
    <p:sldId id="365" r:id="rId109"/>
    <p:sldId id="366" r:id="rId1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Triangolo rettango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po 15"/>
          <p:cNvGrpSpPr>
            <a:grpSpLocks/>
          </p:cNvGrpSpPr>
          <p:nvPr/>
        </p:nvGrpSpPr>
        <p:grpSpPr bwMode="auto">
          <a:xfrm>
            <a:off x="-3175" y="4953000"/>
            <a:ext cx="9147175" cy="1911350"/>
            <a:chOff x="-3765" y="4832896"/>
            <a:chExt cx="9147765" cy="2032192"/>
          </a:xfrm>
        </p:grpSpPr>
        <p:sp>
          <p:nvSpPr>
            <p:cNvPr id="6" name="Figura a mano libera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igura a mano libera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igura a mano libera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ttore 1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o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11" name="Segnaposto data 29"/>
          <p:cNvSpPr>
            <a:spLocks noGrp="1"/>
          </p:cNvSpPr>
          <p:nvPr>
            <p:ph type="dt" sz="half" idx="10"/>
          </p:nvPr>
        </p:nvSpPr>
        <p:spPr/>
        <p:txBody>
          <a:bodyPr/>
          <a:lstStyle>
            <a:lvl1pPr>
              <a:defRPr>
                <a:solidFill>
                  <a:srgbClr val="FFFFFF"/>
                </a:solidFill>
              </a:defRPr>
            </a:lvl1pPr>
            <a:extLst/>
          </a:lstStyle>
          <a:p>
            <a:pPr>
              <a:defRPr/>
            </a:pPr>
            <a:fld id="{453D0544-B1E4-407A-9501-A10E74A6E71A}" type="datetimeFigureOut">
              <a:rPr lang="en-US"/>
              <a:pPr>
                <a:defRPr/>
              </a:pPr>
              <a:t>6/17/2009</a:t>
            </a:fld>
            <a:endParaRPr lang="en-US" dirty="0"/>
          </a:p>
        </p:txBody>
      </p:sp>
      <p:sp>
        <p:nvSpPr>
          <p:cNvPr id="12" name="Segnaposto piè di pagina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egnaposto numero diapositiva 26"/>
          <p:cNvSpPr>
            <a:spLocks noGrp="1"/>
          </p:cNvSpPr>
          <p:nvPr>
            <p:ph type="sldNum" sz="quarter" idx="12"/>
          </p:nvPr>
        </p:nvSpPr>
        <p:spPr/>
        <p:txBody>
          <a:bodyPr/>
          <a:lstStyle>
            <a:lvl1pPr>
              <a:defRPr>
                <a:solidFill>
                  <a:srgbClr val="FFFFFF"/>
                </a:solidFill>
              </a:defRPr>
            </a:lvl1pPr>
            <a:extLst/>
          </a:lstStyle>
          <a:p>
            <a:pPr>
              <a:defRPr/>
            </a:pPr>
            <a:fld id="{14B55D0D-E30B-44FA-A0AD-BF77A32AC62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C0E5BC9F-9BB9-4CD3-AB26-D8AC3E0A6EC3}" type="datetimeFigureOut">
              <a:rPr lang="en-US"/>
              <a:pPr>
                <a:defRPr/>
              </a:pPr>
              <a:t>6/17/2009</a:t>
            </a:fld>
            <a:endParaRPr lang="en-US" dirty="0"/>
          </a:p>
        </p:txBody>
      </p:sp>
      <p:sp>
        <p:nvSpPr>
          <p:cNvPr id="5" name="Segnaposto piè di pagina 21"/>
          <p:cNvSpPr>
            <a:spLocks noGrp="1"/>
          </p:cNvSpPr>
          <p:nvPr>
            <p:ph type="ftr" sz="quarter" idx="11"/>
          </p:nvPr>
        </p:nvSpPr>
        <p:spPr/>
        <p:txBody>
          <a:bodyPr/>
          <a:lstStyle>
            <a:lvl1pPr>
              <a:defRPr/>
            </a:lvl1pPr>
          </a:lstStyle>
          <a:p>
            <a:pPr>
              <a:defRPr/>
            </a:pPr>
            <a:endParaRPr lang="en-US"/>
          </a:p>
        </p:txBody>
      </p:sp>
      <p:sp>
        <p:nvSpPr>
          <p:cNvPr id="6" name="Segnaposto numero diapositiva 17"/>
          <p:cNvSpPr>
            <a:spLocks noGrp="1"/>
          </p:cNvSpPr>
          <p:nvPr>
            <p:ph type="sldNum" sz="quarter" idx="12"/>
          </p:nvPr>
        </p:nvSpPr>
        <p:spPr/>
        <p:txBody>
          <a:bodyPr/>
          <a:lstStyle>
            <a:lvl1pPr>
              <a:defRPr/>
            </a:lvl1pPr>
          </a:lstStyle>
          <a:p>
            <a:pPr>
              <a:defRPr/>
            </a:pPr>
            <a:fld id="{B8B2B596-EF6E-402E-8BCD-9F3BF6890C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289B4BDA-A41C-4D9E-80FE-87460207F6A1}" type="datetimeFigureOut">
              <a:rPr lang="en-US"/>
              <a:pPr>
                <a:defRPr/>
              </a:pPr>
              <a:t>6/17/2009</a:t>
            </a:fld>
            <a:endParaRPr lang="en-US" dirty="0"/>
          </a:p>
        </p:txBody>
      </p:sp>
      <p:sp>
        <p:nvSpPr>
          <p:cNvPr id="5" name="Segnaposto piè di pagina 21"/>
          <p:cNvSpPr>
            <a:spLocks noGrp="1"/>
          </p:cNvSpPr>
          <p:nvPr>
            <p:ph type="ftr" sz="quarter" idx="11"/>
          </p:nvPr>
        </p:nvSpPr>
        <p:spPr/>
        <p:txBody>
          <a:bodyPr/>
          <a:lstStyle>
            <a:lvl1pPr>
              <a:defRPr/>
            </a:lvl1pPr>
          </a:lstStyle>
          <a:p>
            <a:pPr>
              <a:defRPr/>
            </a:pPr>
            <a:endParaRPr lang="en-US"/>
          </a:p>
        </p:txBody>
      </p:sp>
      <p:sp>
        <p:nvSpPr>
          <p:cNvPr id="6" name="Segnaposto numero diapositiva 17"/>
          <p:cNvSpPr>
            <a:spLocks noGrp="1"/>
          </p:cNvSpPr>
          <p:nvPr>
            <p:ph type="sldNum" sz="quarter" idx="12"/>
          </p:nvPr>
        </p:nvSpPr>
        <p:spPr/>
        <p:txBody>
          <a:bodyPr/>
          <a:lstStyle>
            <a:lvl1pPr>
              <a:defRPr/>
            </a:lvl1pPr>
          </a:lstStyle>
          <a:p>
            <a:pPr>
              <a:defRPr/>
            </a:pPr>
            <a:fld id="{66DB9A3E-9A0F-4C5F-9F3D-B05F3377CF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Titolo 6"/>
          <p:cNvSpPr>
            <a:spLocks noGrp="1"/>
          </p:cNvSpPr>
          <p:nvPr>
            <p:ph type="title"/>
          </p:nvPr>
        </p:nvSpPr>
        <p:spPr/>
        <p:txBody>
          <a:bodyPr rtlCol="0"/>
          <a:lstStyle>
            <a:extLst/>
          </a:lstStyle>
          <a:p>
            <a:r>
              <a:rPr lang="it-IT" smtClean="0"/>
              <a:t>Fare clic per modificare lo stile del titolo</a:t>
            </a:r>
            <a:endParaRPr lang="en-US"/>
          </a:p>
        </p:txBody>
      </p:sp>
      <p:sp>
        <p:nvSpPr>
          <p:cNvPr id="4" name="Segnaposto data 9"/>
          <p:cNvSpPr>
            <a:spLocks noGrp="1"/>
          </p:cNvSpPr>
          <p:nvPr>
            <p:ph type="dt" sz="half" idx="10"/>
          </p:nvPr>
        </p:nvSpPr>
        <p:spPr/>
        <p:txBody>
          <a:bodyPr/>
          <a:lstStyle>
            <a:lvl1pPr>
              <a:defRPr/>
            </a:lvl1pPr>
          </a:lstStyle>
          <a:p>
            <a:pPr>
              <a:defRPr/>
            </a:pPr>
            <a:fld id="{4A08314F-8526-4B61-9880-048966FCFA52}" type="datetimeFigureOut">
              <a:rPr lang="en-US"/>
              <a:pPr>
                <a:defRPr/>
              </a:pPr>
              <a:t>6/17/2009</a:t>
            </a:fld>
            <a:endParaRPr lang="en-US" dirty="0"/>
          </a:p>
        </p:txBody>
      </p:sp>
      <p:sp>
        <p:nvSpPr>
          <p:cNvPr id="5" name="Segnaposto piè di pagina 21"/>
          <p:cNvSpPr>
            <a:spLocks noGrp="1"/>
          </p:cNvSpPr>
          <p:nvPr>
            <p:ph type="ftr" sz="quarter" idx="11"/>
          </p:nvPr>
        </p:nvSpPr>
        <p:spPr/>
        <p:txBody>
          <a:bodyPr/>
          <a:lstStyle>
            <a:lvl1pPr>
              <a:defRPr/>
            </a:lvl1pPr>
          </a:lstStyle>
          <a:p>
            <a:pPr>
              <a:defRPr/>
            </a:pPr>
            <a:endParaRPr lang="en-US"/>
          </a:p>
        </p:txBody>
      </p:sp>
      <p:sp>
        <p:nvSpPr>
          <p:cNvPr id="6" name="Segnaposto numero diapositiva 17"/>
          <p:cNvSpPr>
            <a:spLocks noGrp="1"/>
          </p:cNvSpPr>
          <p:nvPr>
            <p:ph type="sldNum" sz="quarter" idx="12"/>
          </p:nvPr>
        </p:nvSpPr>
        <p:spPr/>
        <p:txBody>
          <a:bodyPr/>
          <a:lstStyle>
            <a:lvl1pPr>
              <a:defRPr/>
            </a:lvl1pPr>
          </a:lstStyle>
          <a:p>
            <a:pPr>
              <a:defRPr/>
            </a:pPr>
            <a:fld id="{CBD74C47-3C9C-46F8-B52E-8257312C78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4" name="Gallone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Gallone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o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fld id="{1384C064-D0F8-447A-A57C-20BF55C610D4}" type="datetimeFigureOut">
              <a:rPr lang="en-US"/>
              <a:pPr>
                <a:defRPr/>
              </a:pPr>
              <a:t>6/17/2009</a:t>
            </a:fld>
            <a:endParaRPr lang="en-US"/>
          </a:p>
        </p:txBody>
      </p:sp>
      <p:sp>
        <p:nvSpPr>
          <p:cNvPr id="7" name="Segnaposto piè di pagina 4"/>
          <p:cNvSpPr>
            <a:spLocks noGrp="1"/>
          </p:cNvSpPr>
          <p:nvPr>
            <p:ph type="ftr" sz="quarter" idx="11"/>
          </p:nvPr>
        </p:nvSpPr>
        <p:spPr/>
        <p:txBody>
          <a:bodyPr/>
          <a:lstStyle>
            <a:lvl1pPr>
              <a:defRPr/>
            </a:lvl1pPr>
            <a:extLst/>
          </a:lstStyle>
          <a:p>
            <a:pPr>
              <a:defRPr/>
            </a:pPr>
            <a:endParaRPr lang="en-US"/>
          </a:p>
        </p:txBody>
      </p:sp>
      <p:sp>
        <p:nvSpPr>
          <p:cNvPr id="8" name="Segnaposto numero diapositiva 5"/>
          <p:cNvSpPr>
            <a:spLocks noGrp="1"/>
          </p:cNvSpPr>
          <p:nvPr>
            <p:ph type="sldNum" sz="quarter" idx="12"/>
          </p:nvPr>
        </p:nvSpPr>
        <p:spPr/>
        <p:txBody>
          <a:bodyPr/>
          <a:lstStyle>
            <a:lvl1pPr>
              <a:defRPr/>
            </a:lvl1pPr>
            <a:extLst/>
          </a:lstStyle>
          <a:p>
            <a:pPr>
              <a:defRPr/>
            </a:pPr>
            <a:fld id="{F01900EE-358A-48DE-9AD9-F07948B4EB4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Titolo 7"/>
          <p:cNvSpPr>
            <a:spLocks noGrp="1"/>
          </p:cNvSpPr>
          <p:nvPr>
            <p:ph type="title"/>
          </p:nvPr>
        </p:nvSpPr>
        <p:spPr/>
        <p:txBody>
          <a:bodyPr rtlCol="0"/>
          <a:lstStyle>
            <a:extLst/>
          </a:lstStyle>
          <a:p>
            <a:r>
              <a:rPr lang="it-IT" smtClean="0"/>
              <a:t>Fare clic per modificare lo stile del titolo</a:t>
            </a:r>
            <a:endParaRPr lang="en-US"/>
          </a:p>
        </p:txBody>
      </p:sp>
      <p:sp>
        <p:nvSpPr>
          <p:cNvPr id="5" name="Segnaposto data 4"/>
          <p:cNvSpPr>
            <a:spLocks noGrp="1"/>
          </p:cNvSpPr>
          <p:nvPr>
            <p:ph type="dt" sz="half" idx="10"/>
          </p:nvPr>
        </p:nvSpPr>
        <p:spPr/>
        <p:txBody>
          <a:bodyPr/>
          <a:lstStyle>
            <a:lvl1pPr>
              <a:defRPr/>
            </a:lvl1pPr>
            <a:extLst/>
          </a:lstStyle>
          <a:p>
            <a:pPr>
              <a:defRPr/>
            </a:pPr>
            <a:fld id="{31445C19-F75F-4E3A-AC3B-AC87DBC54C1D}" type="datetimeFigureOut">
              <a:rPr lang="en-US"/>
              <a:pPr>
                <a:defRPr/>
              </a:pPr>
              <a:t>6/17/2009</a:t>
            </a:fld>
            <a:endParaRPr lang="en-US"/>
          </a:p>
        </p:txBody>
      </p:sp>
      <p:sp>
        <p:nvSpPr>
          <p:cNvPr id="6" name="Segnaposto piè di pagina 5"/>
          <p:cNvSpPr>
            <a:spLocks noGrp="1"/>
          </p:cNvSpPr>
          <p:nvPr>
            <p:ph type="ftr" sz="quarter" idx="11"/>
          </p:nvPr>
        </p:nvSpPr>
        <p:spPr/>
        <p:txBody>
          <a:bodyPr/>
          <a:lstStyle>
            <a:lvl1pPr>
              <a:defRPr/>
            </a:lvl1pPr>
            <a:extLst/>
          </a:lstStyle>
          <a:p>
            <a:pPr>
              <a:defRPr/>
            </a:pPr>
            <a:endParaRPr lang="en-US"/>
          </a:p>
        </p:txBody>
      </p:sp>
      <p:sp>
        <p:nvSpPr>
          <p:cNvPr id="7" name="Segnaposto numero diapositiva 6"/>
          <p:cNvSpPr>
            <a:spLocks noGrp="1"/>
          </p:cNvSpPr>
          <p:nvPr>
            <p:ph type="sldNum" sz="quarter" idx="12"/>
          </p:nvPr>
        </p:nvSpPr>
        <p:spPr/>
        <p:txBody>
          <a:bodyPr/>
          <a:lstStyle>
            <a:lvl1pPr>
              <a:defRPr/>
            </a:lvl1pPr>
            <a:extLst/>
          </a:lstStyle>
          <a:p>
            <a:pPr>
              <a:defRPr/>
            </a:pPr>
            <a:fld id="{74F1F898-A98A-45CF-B631-57E441DB6D3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extLst/>
          </a:lstStyle>
          <a:p>
            <a:pPr>
              <a:defRPr/>
            </a:pPr>
            <a:fld id="{39E979E5-DF76-40D7-BE3F-4A551C22C8F9}" type="datetimeFigureOut">
              <a:rPr lang="en-US"/>
              <a:pPr>
                <a:defRPr/>
              </a:pPr>
              <a:t>6/17/2009</a:t>
            </a:fld>
            <a:endParaRPr lang="en-US"/>
          </a:p>
        </p:txBody>
      </p:sp>
      <p:sp>
        <p:nvSpPr>
          <p:cNvPr id="8" name="Segnaposto piè di pagina 7"/>
          <p:cNvSpPr>
            <a:spLocks noGrp="1"/>
          </p:cNvSpPr>
          <p:nvPr>
            <p:ph type="ftr" sz="quarter" idx="11"/>
          </p:nvPr>
        </p:nvSpPr>
        <p:spPr/>
        <p:txBody>
          <a:bodyPr/>
          <a:lstStyle>
            <a:lvl1pPr>
              <a:defRPr/>
            </a:lvl1pPr>
            <a:extLst/>
          </a:lstStyle>
          <a:p>
            <a:pPr>
              <a:defRPr/>
            </a:pPr>
            <a:endParaRPr lang="en-US"/>
          </a:p>
        </p:txBody>
      </p:sp>
      <p:sp>
        <p:nvSpPr>
          <p:cNvPr id="9" name="Segnaposto numero diapositiva 8"/>
          <p:cNvSpPr>
            <a:spLocks noGrp="1"/>
          </p:cNvSpPr>
          <p:nvPr>
            <p:ph type="sldNum" sz="quarter" idx="12"/>
          </p:nvPr>
        </p:nvSpPr>
        <p:spPr/>
        <p:txBody>
          <a:bodyPr/>
          <a:lstStyle>
            <a:lvl1pPr>
              <a:defRPr/>
            </a:lvl1pPr>
            <a:extLst/>
          </a:lstStyle>
          <a:p>
            <a:pPr>
              <a:defRPr/>
            </a:pPr>
            <a:fld id="{E786B6EE-A90C-447D-8C34-F5ACAE3B395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extLst/>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extLst/>
          </a:lstStyle>
          <a:p>
            <a:pPr>
              <a:defRPr/>
            </a:pPr>
            <a:fld id="{C7017B6B-D25D-485A-808D-BB1483CE4FED}" type="datetimeFigureOut">
              <a:rPr lang="en-US"/>
              <a:pPr>
                <a:defRPr/>
              </a:pPr>
              <a:t>6/17/2009</a:t>
            </a:fld>
            <a:endParaRPr lang="en-US"/>
          </a:p>
        </p:txBody>
      </p:sp>
      <p:sp>
        <p:nvSpPr>
          <p:cNvPr id="4" name="Segnaposto piè di pagina 3"/>
          <p:cNvSpPr>
            <a:spLocks noGrp="1"/>
          </p:cNvSpPr>
          <p:nvPr>
            <p:ph type="ftr" sz="quarter" idx="11"/>
          </p:nvPr>
        </p:nvSpPr>
        <p:spPr/>
        <p:txBody>
          <a:bodyPr/>
          <a:lstStyle>
            <a:lvl1pPr>
              <a:defRPr/>
            </a:lvl1pPr>
            <a:extLst/>
          </a:lstStyle>
          <a:p>
            <a:pPr>
              <a:defRPr/>
            </a:pPr>
            <a:endParaRPr lang="en-US"/>
          </a:p>
        </p:txBody>
      </p:sp>
      <p:sp>
        <p:nvSpPr>
          <p:cNvPr id="5" name="Segnaposto numero diapositiva 4"/>
          <p:cNvSpPr>
            <a:spLocks noGrp="1"/>
          </p:cNvSpPr>
          <p:nvPr>
            <p:ph type="sldNum" sz="quarter" idx="12"/>
          </p:nvPr>
        </p:nvSpPr>
        <p:spPr/>
        <p:txBody>
          <a:bodyPr/>
          <a:lstStyle>
            <a:lvl1pPr>
              <a:defRPr/>
            </a:lvl1pPr>
            <a:extLst/>
          </a:lstStyle>
          <a:p>
            <a:pPr>
              <a:defRPr/>
            </a:pPr>
            <a:fld id="{1BA6156F-D3E5-49DA-9EBA-9F5264547C6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EB1195E7-E211-4F2A-914F-CB8D0E2D8A04}" type="datetimeFigureOut">
              <a:rPr lang="en-US"/>
              <a:pPr>
                <a:defRPr/>
              </a:pPr>
              <a:t>6/17/2009</a:t>
            </a:fld>
            <a:endParaRPr lang="en-US" dirty="0"/>
          </a:p>
        </p:txBody>
      </p:sp>
      <p:sp>
        <p:nvSpPr>
          <p:cNvPr id="3" name="Segnaposto piè di pagina 21"/>
          <p:cNvSpPr>
            <a:spLocks noGrp="1"/>
          </p:cNvSpPr>
          <p:nvPr>
            <p:ph type="ftr" sz="quarter" idx="11"/>
          </p:nvPr>
        </p:nvSpPr>
        <p:spPr/>
        <p:txBody>
          <a:bodyPr/>
          <a:lstStyle>
            <a:lvl1pPr>
              <a:defRPr/>
            </a:lvl1pPr>
          </a:lstStyle>
          <a:p>
            <a:pPr>
              <a:defRPr/>
            </a:pPr>
            <a:endParaRPr lang="en-US"/>
          </a:p>
        </p:txBody>
      </p:sp>
      <p:sp>
        <p:nvSpPr>
          <p:cNvPr id="4" name="Segnaposto numero diapositiva 17"/>
          <p:cNvSpPr>
            <a:spLocks noGrp="1"/>
          </p:cNvSpPr>
          <p:nvPr>
            <p:ph type="sldNum" sz="quarter" idx="12"/>
          </p:nvPr>
        </p:nvSpPr>
        <p:spPr/>
        <p:txBody>
          <a:bodyPr/>
          <a:lstStyle>
            <a:lvl1pPr>
              <a:defRPr/>
            </a:lvl1pPr>
          </a:lstStyle>
          <a:p>
            <a:pPr>
              <a:defRPr/>
            </a:pPr>
            <a:fld id="{32218600-D86B-429E-A2A0-78490B7C0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extLst/>
          </a:lstStyle>
          <a:p>
            <a:pPr>
              <a:defRPr/>
            </a:pPr>
            <a:fld id="{388E742D-83AD-4B85-8CE5-BBB571C3EA42}" type="datetimeFigureOut">
              <a:rPr lang="en-US"/>
              <a:pPr>
                <a:defRPr/>
              </a:pPr>
              <a:t>6/17/2009</a:t>
            </a:fld>
            <a:endParaRPr lang="en-US"/>
          </a:p>
        </p:txBody>
      </p:sp>
      <p:sp>
        <p:nvSpPr>
          <p:cNvPr id="6" name="Segnaposto piè di pagina 5"/>
          <p:cNvSpPr>
            <a:spLocks noGrp="1"/>
          </p:cNvSpPr>
          <p:nvPr>
            <p:ph type="ftr" sz="quarter" idx="11"/>
          </p:nvPr>
        </p:nvSpPr>
        <p:spPr/>
        <p:txBody>
          <a:bodyPr/>
          <a:lstStyle>
            <a:lvl1pPr>
              <a:defRPr/>
            </a:lvl1pPr>
            <a:extLst/>
          </a:lstStyle>
          <a:p>
            <a:pPr>
              <a:defRPr/>
            </a:pPr>
            <a:endParaRPr lang="en-US"/>
          </a:p>
        </p:txBody>
      </p:sp>
      <p:sp>
        <p:nvSpPr>
          <p:cNvPr id="7" name="Segnaposto numero diapositiva 6"/>
          <p:cNvSpPr>
            <a:spLocks noGrp="1"/>
          </p:cNvSpPr>
          <p:nvPr>
            <p:ph type="sldNum" sz="quarter" idx="12"/>
          </p:nvPr>
        </p:nvSpPr>
        <p:spPr/>
        <p:txBody>
          <a:bodyPr/>
          <a:lstStyle>
            <a:lvl1pPr>
              <a:defRPr/>
            </a:lvl1pPr>
            <a:extLst/>
          </a:lstStyle>
          <a:p>
            <a:pPr>
              <a:defRPr/>
            </a:pPr>
            <a:fld id="{953F2507-BE73-423B-8E5B-DB6DF8315F4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5" name="Figura a mano libera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igura a mano libera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Triangolo rettangolo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ttore 1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Gallone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Gallone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Segnaposto tes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it-IT" noProof="0" smtClean="0"/>
              <a:t>Fare clic sull'icona per inserire un'immagine</a:t>
            </a:r>
            <a:endParaRPr lang="en-US" noProof="0" dirty="0"/>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a:p>
        </p:txBody>
      </p:sp>
      <p:sp>
        <p:nvSpPr>
          <p:cNvPr id="11" name="Segnaposto data 4"/>
          <p:cNvSpPr>
            <a:spLocks noGrp="1"/>
          </p:cNvSpPr>
          <p:nvPr>
            <p:ph type="dt" sz="half" idx="10"/>
          </p:nvPr>
        </p:nvSpPr>
        <p:spPr/>
        <p:txBody>
          <a:bodyPr/>
          <a:lstStyle>
            <a:lvl1pPr>
              <a:defRPr>
                <a:solidFill>
                  <a:schemeClr val="tx1"/>
                </a:solidFill>
              </a:defRPr>
            </a:lvl1pPr>
            <a:extLst/>
          </a:lstStyle>
          <a:p>
            <a:pPr>
              <a:defRPr/>
            </a:pPr>
            <a:fld id="{BF90B09B-29E4-434B-ACAF-08422BB67124}" type="datetimeFigureOut">
              <a:rPr lang="en-US"/>
              <a:pPr>
                <a:defRPr/>
              </a:pPr>
              <a:t>6/17/2009</a:t>
            </a:fld>
            <a:endParaRPr lang="en-US"/>
          </a:p>
        </p:txBody>
      </p:sp>
      <p:sp>
        <p:nvSpPr>
          <p:cNvPr id="12" name="Segnaposto piè di pagina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egnaposto numero diapositiva 6"/>
          <p:cNvSpPr>
            <a:spLocks noGrp="1"/>
          </p:cNvSpPr>
          <p:nvPr>
            <p:ph type="sldNum" sz="quarter" idx="12"/>
          </p:nvPr>
        </p:nvSpPr>
        <p:spPr/>
        <p:txBody>
          <a:bodyPr/>
          <a:lstStyle>
            <a:lvl1pPr>
              <a:defRPr>
                <a:solidFill>
                  <a:schemeClr val="tx1"/>
                </a:solidFill>
              </a:defRPr>
            </a:lvl1pPr>
            <a:extLst/>
          </a:lstStyle>
          <a:p>
            <a:pPr>
              <a:defRPr/>
            </a:pPr>
            <a:fld id="{08907660-EFC0-4225-A1E3-672981BBFE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igura a mano libera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a:p>
        </p:txBody>
      </p:sp>
      <p:sp>
        <p:nvSpPr>
          <p:cNvPr id="1033" name="Segnaposto tes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51AF7EB0-D241-4A3C-AE4B-7E3922648858}" type="datetimeFigureOut">
              <a:rPr lang="en-US"/>
              <a:pPr>
                <a:defRPr/>
              </a:pPr>
              <a:t>6/17/2009</a:t>
            </a:fld>
            <a:endParaRPr lang="en-US" dirty="0"/>
          </a:p>
        </p:txBody>
      </p:sp>
      <p:sp>
        <p:nvSpPr>
          <p:cNvPr id="22" name="Segnaposto piè di pagina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egnaposto numero diapositiva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D3957F36-F5EF-48EE-B3CC-AE54104509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857232"/>
            <a:ext cx="7772400" cy="1829761"/>
          </a:xfrm>
        </p:spPr>
        <p:txBody>
          <a:bodyPr>
            <a:normAutofit fontScale="90000"/>
          </a:bodyPr>
          <a:lstStyle/>
          <a:p>
            <a:pPr eaLnBrk="1" fontAlgn="auto" hangingPunct="1">
              <a:spcAft>
                <a:spcPts val="0"/>
              </a:spcAft>
              <a:defRPr/>
            </a:pPr>
            <a:r>
              <a:rPr lang="it-IT" dirty="0" smtClean="0">
                <a:effectLst>
                  <a:outerShdw blurRad="38100" dist="38100" dir="2700000" algn="tl">
                    <a:srgbClr val="000000">
                      <a:alpha val="43137"/>
                    </a:srgbClr>
                  </a:outerShdw>
                </a:effectLst>
                <a:latin typeface="Century Gothic" pitchFamily="34" charset="0"/>
              </a:rPr>
              <a:t>Corso di preparazione</a:t>
            </a:r>
            <a:br>
              <a:rPr lang="it-IT" dirty="0" smtClean="0">
                <a:effectLst>
                  <a:outerShdw blurRad="38100" dist="38100" dir="2700000" algn="tl">
                    <a:srgbClr val="000000">
                      <a:alpha val="43137"/>
                    </a:srgbClr>
                  </a:outerShdw>
                </a:effectLst>
                <a:latin typeface="Century Gothic" pitchFamily="34" charset="0"/>
              </a:rPr>
            </a:br>
            <a:r>
              <a:rPr lang="it-IT" dirty="0" smtClean="0">
                <a:effectLst>
                  <a:outerShdw blurRad="38100" dist="38100" dir="2700000" algn="tl">
                    <a:srgbClr val="000000">
                      <a:alpha val="43137"/>
                    </a:srgbClr>
                  </a:outerShdw>
                </a:effectLst>
                <a:latin typeface="Century Gothic" pitchFamily="34" charset="0"/>
              </a:rPr>
              <a:t> per l’esame di stato</a:t>
            </a:r>
            <a:br>
              <a:rPr lang="it-IT" dirty="0" smtClean="0">
                <a:effectLst>
                  <a:outerShdw blurRad="38100" dist="38100" dir="2700000" algn="tl">
                    <a:srgbClr val="000000">
                      <a:alpha val="43137"/>
                    </a:srgbClr>
                  </a:outerShdw>
                </a:effectLst>
                <a:latin typeface="Century Gothic" pitchFamily="34" charset="0"/>
              </a:rPr>
            </a:br>
            <a:endParaRPr lang="it-IT" dirty="0"/>
          </a:p>
        </p:txBody>
      </p:sp>
      <p:sp>
        <p:nvSpPr>
          <p:cNvPr id="13314" name="Sottotitolo 2"/>
          <p:cNvSpPr>
            <a:spLocks noGrp="1"/>
          </p:cNvSpPr>
          <p:nvPr>
            <p:ph type="subTitle" idx="1"/>
          </p:nvPr>
        </p:nvSpPr>
        <p:spPr>
          <a:xfrm>
            <a:off x="685800" y="4086225"/>
            <a:ext cx="7772400" cy="1200150"/>
          </a:xfrm>
        </p:spPr>
        <p:txBody>
          <a:bodyPr/>
          <a:lstStyle/>
          <a:p>
            <a:pPr marR="0" algn="ctr" eaLnBrk="1" hangingPunct="1">
              <a:buClr>
                <a:srgbClr val="EB641B"/>
              </a:buClr>
            </a:pPr>
            <a:r>
              <a:rPr lang="it-IT" sz="2400" smtClean="0">
                <a:latin typeface="Monotype Corsiva" pitchFamily="66" charset="0"/>
              </a:rPr>
              <a:t>Salerno:  18 giugno 2009 – Aula De Angelis –  </a:t>
            </a:r>
          </a:p>
          <a:p>
            <a:pPr marR="0" algn="ctr" eaLnBrk="1" hangingPunct="1">
              <a:buClr>
                <a:srgbClr val="EB641B"/>
              </a:buClr>
            </a:pPr>
            <a:r>
              <a:rPr lang="it-IT" sz="2400" smtClean="0">
                <a:latin typeface="Monotype Corsiva" pitchFamily="66" charset="0"/>
              </a:rPr>
              <a:t>Ordine degli Ingegneri della Provincia di Salerno</a:t>
            </a:r>
          </a:p>
          <a:p>
            <a:pPr marR="0" eaLnBrk="1" hangingPunct="1"/>
            <a:endParaRPr lang="it-IT" smtClean="0"/>
          </a:p>
        </p:txBody>
      </p:sp>
      <p:sp>
        <p:nvSpPr>
          <p:cNvPr id="4"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dirty="0"/>
              <a:t>ing. Gennaro Russo</a:t>
            </a:r>
            <a:endParaRPr lang="en-US" sz="1600" i="1"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214313" y="785813"/>
            <a:ext cx="8715375" cy="5214937"/>
          </a:xfrm>
        </p:spPr>
        <p:txBody>
          <a:bodyPr>
            <a:normAutofit lnSpcReduction="10000"/>
          </a:bodyPr>
          <a:lstStyle/>
          <a:p>
            <a:pPr marL="0" indent="0" algn="ctr" eaLnBrk="1" fontAlgn="auto" hangingPunct="1">
              <a:spcAft>
                <a:spcPts val="0"/>
              </a:spcAft>
              <a:buFontTx/>
              <a:buNone/>
              <a:defRPr/>
            </a:pPr>
            <a:endParaRPr lang="it-IT" sz="4000" dirty="0" smtClean="0"/>
          </a:p>
          <a:p>
            <a:pPr marL="0" indent="0" algn="ctr" eaLnBrk="1" fontAlgn="auto" hangingPunct="1">
              <a:spcAft>
                <a:spcPts val="0"/>
              </a:spcAft>
              <a:buFontTx/>
              <a:buNone/>
              <a:defRPr/>
            </a:pPr>
            <a:r>
              <a:rPr lang="it-IT" sz="4000" dirty="0" smtClean="0"/>
              <a:t>Nel 1994 vede la luce il </a:t>
            </a:r>
            <a:r>
              <a:rPr lang="it-IT" sz="4000" dirty="0" err="1" smtClean="0"/>
              <a:t>D.Lgs</a:t>
            </a:r>
            <a:r>
              <a:rPr lang="it-IT" sz="4000" dirty="0" smtClean="0"/>
              <a:t> 626 – integrato e modificato più volte</a:t>
            </a:r>
          </a:p>
          <a:p>
            <a:pPr marL="0" indent="0" algn="ctr" eaLnBrk="1" fontAlgn="auto" hangingPunct="1">
              <a:spcAft>
                <a:spcPts val="0"/>
              </a:spcAft>
              <a:buFontTx/>
              <a:buNone/>
              <a:defRPr/>
            </a:pPr>
            <a:r>
              <a:rPr lang="it-IT" sz="4000" dirty="0" smtClean="0">
                <a:latin typeface="Times New Roman" pitchFamily="18" charset="0"/>
                <a:cs typeface="Times New Roman" pitchFamily="18" charset="0"/>
              </a:rPr>
              <a:t> (lo si comincerà ad applicare però</a:t>
            </a:r>
          </a:p>
          <a:p>
            <a:pPr marL="0" indent="0" algn="ctr" eaLnBrk="1" fontAlgn="auto" hangingPunct="1">
              <a:spcAft>
                <a:spcPts val="0"/>
              </a:spcAft>
              <a:buFontTx/>
              <a:buNone/>
              <a:defRPr/>
            </a:pPr>
            <a:r>
              <a:rPr lang="it-IT" sz="4000" dirty="0" smtClean="0">
                <a:latin typeface="Times New Roman" pitchFamily="18" charset="0"/>
                <a:cs typeface="Times New Roman" pitchFamily="18" charset="0"/>
              </a:rPr>
              <a:t> solo dopo il 1° gennaio 1997).</a:t>
            </a:r>
          </a:p>
          <a:p>
            <a:pPr marL="0" indent="0" algn="ctr" eaLnBrk="1" fontAlgn="auto" hangingPunct="1">
              <a:spcAft>
                <a:spcPts val="0"/>
              </a:spcAft>
              <a:buFontTx/>
              <a:buNone/>
              <a:defRPr/>
            </a:pPr>
            <a:endParaRPr lang="it-IT" sz="4000" dirty="0" smtClean="0"/>
          </a:p>
          <a:p>
            <a:pPr marL="0" indent="0" algn="ctr" eaLnBrk="1" fontAlgn="auto" hangingPunct="1">
              <a:spcAft>
                <a:spcPts val="0"/>
              </a:spcAft>
              <a:buFontTx/>
              <a:buNone/>
              <a:defRPr/>
            </a:pPr>
            <a:r>
              <a:rPr lang="it-IT" sz="4000" dirty="0" smtClean="0"/>
              <a:t>Nel 1996 vede la luce il </a:t>
            </a:r>
            <a:r>
              <a:rPr lang="it-IT" sz="4000" dirty="0" err="1" smtClean="0"/>
              <a:t>D.Lgs</a:t>
            </a:r>
            <a:r>
              <a:rPr lang="it-IT" sz="4000" dirty="0" smtClean="0"/>
              <a:t> 494.</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285720" y="0"/>
            <a:ext cx="8858280" cy="6286520"/>
          </a:xfrm>
        </p:spPr>
        <p:txBody>
          <a:bodyPr anchor="t">
            <a:normAutofit fontScale="90000"/>
          </a:bodyPr>
          <a:lstStyle/>
          <a:p>
            <a:pPr eaLnBrk="1" fontAlgn="auto" hangingPunct="1">
              <a:spcAft>
                <a:spcPts val="0"/>
              </a:spcAft>
              <a:defRPr/>
            </a:pPr>
            <a:r>
              <a:rPr lang="it-IT" sz="2800" u="sng" dirty="0" smtClean="0"/>
              <a:t/>
            </a:r>
            <a:br>
              <a:rPr lang="it-IT" sz="2800" u="sng" dirty="0" smtClean="0"/>
            </a:br>
            <a:r>
              <a:rPr lang="it-IT" sz="2800" u="sng" dirty="0" smtClean="0"/>
              <a:t>Il Testo Unico</a:t>
            </a:r>
            <a:r>
              <a:rPr lang="it-IT" sz="2800" dirty="0" smtClean="0"/>
              <a:t>, cioè il decreto legislativo </a:t>
            </a:r>
            <a:r>
              <a:rPr lang="it-IT" sz="2800" dirty="0" err="1" smtClean="0"/>
              <a:t>n°</a:t>
            </a:r>
            <a:r>
              <a:rPr lang="it-IT" sz="2800" dirty="0" smtClean="0"/>
              <a:t> 81/2008, comprende – come detto – 13 titoli,  51 allegati, e ben 306 articoli.</a:t>
            </a:r>
            <a:br>
              <a:rPr lang="it-IT" sz="2800" dirty="0" smtClean="0"/>
            </a:br>
            <a:r>
              <a:rPr lang="it-IT" sz="2800" dirty="0" smtClean="0"/>
              <a:t/>
            </a:r>
            <a:br>
              <a:rPr lang="it-IT" sz="2800" dirty="0" smtClean="0"/>
            </a:br>
            <a:r>
              <a:rPr lang="it-IT" sz="2800" u="sng" dirty="0" smtClean="0"/>
              <a:t>Il Titolo 1°</a:t>
            </a:r>
            <a:r>
              <a:rPr lang="it-IT" sz="2800" dirty="0" smtClean="0"/>
              <a:t> - articoli da 1 a 61, ed in più 3 allegati – espone i principi comuni a tutti i settori di attività disciplinati dal </a:t>
            </a:r>
            <a:r>
              <a:rPr lang="it-IT" sz="2800" dirty="0" err="1" smtClean="0"/>
              <a:t>T.U</a:t>
            </a:r>
            <a:r>
              <a:rPr lang="it-IT" sz="2800" dirty="0" smtClean="0"/>
              <a:t>..</a:t>
            </a:r>
            <a:br>
              <a:rPr lang="it-IT" sz="2800" dirty="0" smtClean="0"/>
            </a:br>
            <a:r>
              <a:rPr lang="it-IT" sz="2800" dirty="0" smtClean="0"/>
              <a:t/>
            </a:r>
            <a:br>
              <a:rPr lang="it-IT" sz="2800" dirty="0" smtClean="0"/>
            </a:br>
            <a:r>
              <a:rPr lang="it-IT" sz="2800" dirty="0" smtClean="0"/>
              <a:t>I tre allegati:</a:t>
            </a:r>
            <a:br>
              <a:rPr lang="it-IT" sz="2800" dirty="0" smtClean="0"/>
            </a:br>
            <a:r>
              <a:rPr lang="it-IT" sz="2800" dirty="0" smtClean="0">
                <a:latin typeface="Monotype Corsiva" pitchFamily="66" charset="0"/>
              </a:rPr>
              <a:t>1)  elenco delle violazioni che potrebbero far scattare, nell’Organismo</a:t>
            </a:r>
            <a:br>
              <a:rPr lang="it-IT" sz="2800" dirty="0" smtClean="0">
                <a:latin typeface="Monotype Corsiva" pitchFamily="66" charset="0"/>
              </a:rPr>
            </a:br>
            <a:r>
              <a:rPr lang="it-IT" sz="2800" dirty="0" smtClean="0">
                <a:latin typeface="Monotype Corsiva" pitchFamily="66" charset="0"/>
              </a:rPr>
              <a:t>     di Vigilanza, il provvedimento di sospensione dell’attività;</a:t>
            </a:r>
            <a:br>
              <a:rPr lang="it-IT" sz="2800" dirty="0" smtClean="0">
                <a:latin typeface="Monotype Corsiva" pitchFamily="66" charset="0"/>
              </a:rPr>
            </a:br>
            <a:r>
              <a:rPr lang="it-IT" sz="2800" dirty="0" smtClean="0">
                <a:latin typeface="Monotype Corsiva" pitchFamily="66" charset="0"/>
              </a:rPr>
              <a:t>2)  casi in cui – il datore di lavoro –  può autocertificare  i rischi che   </a:t>
            </a:r>
            <a:br>
              <a:rPr lang="it-IT" sz="2800" dirty="0" smtClean="0">
                <a:latin typeface="Monotype Corsiva" pitchFamily="66" charset="0"/>
              </a:rPr>
            </a:br>
            <a:r>
              <a:rPr lang="it-IT" sz="2800" dirty="0" smtClean="0">
                <a:latin typeface="Monotype Corsiva" pitchFamily="66" charset="0"/>
              </a:rPr>
              <a:t>     sono presenti  nel proprio ambiente di lavoro;</a:t>
            </a:r>
            <a:br>
              <a:rPr lang="it-IT" sz="2800" dirty="0" smtClean="0">
                <a:latin typeface="Monotype Corsiva" pitchFamily="66" charset="0"/>
              </a:rPr>
            </a:br>
            <a:r>
              <a:rPr lang="it-IT" sz="2800" dirty="0" smtClean="0">
                <a:latin typeface="Monotype Corsiva" pitchFamily="66" charset="0"/>
              </a:rPr>
              <a:t>3)  modello , per il medico competente, della cartella sanitaria di rischio.</a:t>
            </a:r>
          </a:p>
        </p:txBody>
      </p:sp>
    </p:spTree>
  </p:cSld>
  <p:clrMapOvr>
    <a:masterClrMapping/>
  </p:clrMapOvr>
  <p:transition>
    <p:dissolv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214290"/>
            <a:ext cx="9144000" cy="5715040"/>
          </a:xfrm>
        </p:spPr>
        <p:txBody>
          <a:bodyPr anchor="t">
            <a:normAutofit fontScale="90000"/>
          </a:bodyPr>
          <a:lstStyle/>
          <a:p>
            <a:pPr eaLnBrk="1" fontAlgn="auto" hangingPunct="1">
              <a:spcAft>
                <a:spcPts val="0"/>
              </a:spcAft>
              <a:defRPr/>
            </a:pPr>
            <a:r>
              <a:rPr lang="it-IT" sz="3600" i="1" u="sng" dirty="0" smtClean="0"/>
              <a:t>I Titoli da 2 ad 11</a:t>
            </a:r>
            <a:r>
              <a:rPr lang="it-IT" sz="3600" i="1" dirty="0" smtClean="0"/>
              <a:t> – articoli da 62 a 297 e 48 allegati – trattano i cosiddetti rischi specifici.</a:t>
            </a:r>
            <a:br>
              <a:rPr lang="it-IT" sz="3600" i="1" dirty="0" smtClean="0"/>
            </a:br>
            <a:r>
              <a:rPr lang="it-IT" sz="2800" dirty="0" smtClean="0"/>
              <a:t/>
            </a:r>
            <a:br>
              <a:rPr lang="it-IT" sz="2800" dirty="0" smtClean="0"/>
            </a:br>
            <a:r>
              <a:rPr lang="it-IT" sz="2800" u="sng" dirty="0" smtClean="0"/>
              <a:t> </a:t>
            </a:r>
            <a:r>
              <a:rPr lang="it-IT" sz="2800" b="0" u="sng" dirty="0" smtClean="0">
                <a:effectLst/>
              </a:rPr>
              <a:t>Il titolo 2°</a:t>
            </a:r>
            <a:r>
              <a:rPr lang="it-IT" sz="2800" b="0" dirty="0" smtClean="0">
                <a:effectLst/>
              </a:rPr>
              <a:t> - articoli da 62 a 68 ed 1 allegato – disciplina i </a:t>
            </a:r>
            <a:r>
              <a:rPr lang="it-IT" sz="2800" b="0" dirty="0" smtClean="0">
                <a:effectLst/>
                <a:latin typeface="Arial Black" pitchFamily="34" charset="0"/>
              </a:rPr>
              <a:t>luoghi di lavoro</a:t>
            </a:r>
            <a:r>
              <a:rPr lang="it-IT" sz="2800" b="0" dirty="0" smtClean="0">
                <a:effectLst/>
              </a:rPr>
              <a:t>.</a:t>
            </a:r>
            <a:r>
              <a:rPr lang="it-IT" sz="2800" dirty="0" smtClean="0"/>
              <a:t/>
            </a:r>
            <a:br>
              <a:rPr lang="it-IT" sz="2800" dirty="0" smtClean="0"/>
            </a:br>
            <a:r>
              <a:rPr lang="it-IT" sz="2800" dirty="0" smtClean="0"/>
              <a:t/>
            </a:r>
            <a:br>
              <a:rPr lang="it-IT" sz="2800" dirty="0" smtClean="0"/>
            </a:br>
            <a:r>
              <a:rPr lang="it-IT" sz="2800" b="0" dirty="0" smtClean="0">
                <a:effectLst/>
              </a:rPr>
              <a:t>L’unico allegato (il </a:t>
            </a:r>
            <a:r>
              <a:rPr lang="it-IT" sz="2800" b="0" dirty="0" err="1" smtClean="0">
                <a:effectLst/>
              </a:rPr>
              <a:t>n°</a:t>
            </a:r>
            <a:r>
              <a:rPr lang="it-IT" sz="2800" b="0" dirty="0" smtClean="0">
                <a:effectLst/>
              </a:rPr>
              <a:t> IV) espone i requisiti che devono possedere i luoghi di lavoro. </a:t>
            </a:r>
            <a:r>
              <a:rPr lang="it-IT" sz="2800" b="0" dirty="0" smtClean="0">
                <a:effectLst/>
                <a:latin typeface="Monotype Corsiva" pitchFamily="66" charset="0"/>
              </a:rPr>
              <a:t>(</a:t>
            </a:r>
            <a:r>
              <a:rPr lang="it-IT" sz="2400" b="0" dirty="0" smtClean="0">
                <a:effectLst/>
                <a:latin typeface="Monotype Corsiva" pitchFamily="66" charset="0"/>
              </a:rPr>
              <a:t>stabilità e solidità, altezza, cubatura, superficie, pavimenti, muri, soffitti, finestre, lucernari, vie di circolazione, zone di pericolo, vie ed uscite di emergenza, porte e portoni, scale, microclima, illuminazione, locali di riposo, servizi igienici, sostanze nocive, polveri, misure c/ l’incendio, pronto soccorso, aziende agricole).</a:t>
            </a:r>
            <a:br>
              <a:rPr lang="it-IT" sz="2400" b="0" dirty="0" smtClean="0">
                <a:effectLst/>
                <a:latin typeface="Monotype Corsiva" pitchFamily="66" charset="0"/>
              </a:rPr>
            </a:br>
            <a:r>
              <a:rPr lang="it-IT" sz="2400" b="0" dirty="0" smtClean="0">
                <a:effectLst/>
                <a:latin typeface="Monotype Corsiva" pitchFamily="66" charset="0"/>
              </a:rPr>
              <a:t/>
            </a:r>
            <a:br>
              <a:rPr lang="it-IT" sz="2400" b="0" dirty="0" smtClean="0">
                <a:effectLst/>
                <a:latin typeface="Monotype Corsiva" pitchFamily="66" charset="0"/>
              </a:rPr>
            </a:br>
            <a:r>
              <a:rPr lang="it-IT" sz="2400" b="0" u="sng" dirty="0" smtClean="0">
                <a:effectLst/>
                <a:latin typeface="Times New Roman" pitchFamily="18" charset="0"/>
                <a:cs typeface="Times New Roman" pitchFamily="18" charset="0"/>
              </a:rPr>
              <a:t>Siamo quindi in presenza d’una parziale riscrittura  del DPR  303/56 ed, in minima parte, del 547/55.</a:t>
            </a:r>
          </a:p>
        </p:txBody>
      </p:sp>
    </p:spTree>
  </p:cSld>
  <p:clrMapOvr>
    <a:masterClrMapping/>
  </p:clrMapOvr>
  <p:transition>
    <p:dissolv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6858000"/>
          </a:xfrm>
        </p:spPr>
        <p:txBody>
          <a:bodyPr anchor="t"/>
          <a:lstStyle/>
          <a:p>
            <a:pPr marL="177800" eaLnBrk="1" fontAlgn="auto" hangingPunct="1">
              <a:spcAft>
                <a:spcPts val="0"/>
              </a:spcAft>
              <a:defRPr/>
            </a:pPr>
            <a:r>
              <a:rPr lang="it-IT" sz="2400" dirty="0" smtClean="0"/>
              <a:t>In questo titolo viene peraltro precisato che:</a:t>
            </a:r>
            <a:br>
              <a:rPr lang="it-IT" sz="2400" dirty="0" smtClean="0"/>
            </a:br>
            <a:r>
              <a:rPr lang="it-IT" sz="2400" dirty="0" smtClean="0"/>
              <a:t/>
            </a:r>
            <a:br>
              <a:rPr lang="it-IT" sz="2400" dirty="0" smtClean="0"/>
            </a:br>
            <a:r>
              <a:rPr lang="it-IT" sz="2400" dirty="0" smtClean="0"/>
              <a:t>®   non si può lavorare nei locali interrati o </a:t>
            </a:r>
            <a:br>
              <a:rPr lang="it-IT" sz="2400" dirty="0" smtClean="0"/>
            </a:br>
            <a:r>
              <a:rPr lang="it-IT" sz="2400" dirty="0" smtClean="0"/>
              <a:t>     seminterrati</a:t>
            </a:r>
            <a:br>
              <a:rPr lang="it-IT" sz="2400" dirty="0" smtClean="0"/>
            </a:br>
            <a:r>
              <a:rPr lang="it-IT" sz="2400" dirty="0" smtClean="0"/>
              <a:t/>
            </a:r>
            <a:br>
              <a:rPr lang="it-IT" sz="2400" dirty="0" smtClean="0"/>
            </a:br>
            <a:r>
              <a:rPr lang="it-IT" sz="2400" dirty="0" smtClean="0"/>
              <a:t>®   è ammessa deroga per particolari esigenze </a:t>
            </a:r>
            <a:br>
              <a:rPr lang="it-IT" sz="2400" dirty="0" smtClean="0"/>
            </a:br>
            <a:r>
              <a:rPr lang="it-IT" sz="2400" dirty="0" smtClean="0"/>
              <a:t>     tecniche: in tal caso il ddl assicura buone con-</a:t>
            </a:r>
            <a:br>
              <a:rPr lang="it-IT" sz="2400" dirty="0" smtClean="0"/>
            </a:br>
            <a:r>
              <a:rPr lang="it-IT" sz="2400" dirty="0" smtClean="0"/>
              <a:t>     dizioni di aerazione, illuminazione, microclima</a:t>
            </a:r>
            <a:br>
              <a:rPr lang="it-IT" sz="2400" dirty="0" smtClean="0"/>
            </a:br>
            <a:r>
              <a:rPr lang="it-IT" sz="2400" dirty="0" smtClean="0"/>
              <a:t/>
            </a:r>
            <a:br>
              <a:rPr lang="it-IT" sz="2400" dirty="0" smtClean="0"/>
            </a:br>
            <a:r>
              <a:rPr lang="it-IT" sz="2400" dirty="0" smtClean="0"/>
              <a:t>®   l’</a:t>
            </a:r>
            <a:r>
              <a:rPr lang="it-IT" sz="2400" dirty="0" err="1" smtClean="0"/>
              <a:t>OdV</a:t>
            </a:r>
            <a:r>
              <a:rPr lang="it-IT" sz="2400" dirty="0" smtClean="0"/>
              <a:t>, anche in assenza di esigenze tecniche, può </a:t>
            </a:r>
            <a:br>
              <a:rPr lang="it-IT" sz="2400" dirty="0" smtClean="0"/>
            </a:br>
            <a:r>
              <a:rPr lang="it-IT" sz="2400" dirty="0" smtClean="0"/>
              <a:t>     consentire detti lavori, purché le lavorazioni non </a:t>
            </a:r>
            <a:br>
              <a:rPr lang="it-IT" sz="2400" dirty="0" smtClean="0"/>
            </a:br>
            <a:r>
              <a:rPr lang="it-IT" sz="2400" dirty="0" smtClean="0"/>
              <a:t>     producano emissioni di agenti nocivi, e sia  </a:t>
            </a:r>
            <a:br>
              <a:rPr lang="it-IT" sz="2400" dirty="0" smtClean="0"/>
            </a:br>
            <a:r>
              <a:rPr lang="it-IT" sz="2400" dirty="0" smtClean="0"/>
              <a:t>     rispettato il punto precedente</a:t>
            </a:r>
          </a:p>
        </p:txBody>
      </p:sp>
    </p:spTree>
  </p:cSld>
  <p:clrMapOvr>
    <a:masterClrMapping/>
  </p:clrMapOvr>
  <p:transition>
    <p:dissolv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6858000"/>
          </a:xfrm>
        </p:spPr>
        <p:txBody>
          <a:bodyPr anchor="t">
            <a:normAutofit fontScale="90000"/>
          </a:bodyPr>
          <a:lstStyle/>
          <a:p>
            <a:pPr eaLnBrk="1" fontAlgn="auto" hangingPunct="1">
              <a:spcAft>
                <a:spcPts val="0"/>
              </a:spcAft>
              <a:defRPr/>
            </a:pPr>
            <a:r>
              <a:rPr lang="it-IT" sz="2500" u="sng" dirty="0" smtClean="0"/>
              <a:t>Il titolo 3°</a:t>
            </a:r>
            <a:r>
              <a:rPr lang="it-IT" sz="2500" dirty="0" smtClean="0"/>
              <a:t> - articoli da 69 a 87 e 5 allagati – tratta le </a:t>
            </a:r>
            <a:r>
              <a:rPr lang="it-IT" sz="2500" dirty="0" smtClean="0">
                <a:latin typeface="Arial Black" pitchFamily="34" charset="0"/>
              </a:rPr>
              <a:t>attrezzature di lavoro ed i dispositivi di protezione individuale</a:t>
            </a:r>
            <a:r>
              <a:rPr lang="it-IT" sz="2500" dirty="0" smtClean="0"/>
              <a:t>;</a:t>
            </a:r>
            <a:br>
              <a:rPr lang="it-IT" sz="2500" dirty="0" smtClean="0"/>
            </a:br>
            <a:r>
              <a:rPr lang="it-IT" sz="2500" dirty="0" smtClean="0"/>
              <a:t>accenna pure agli </a:t>
            </a:r>
            <a:r>
              <a:rPr lang="it-IT" sz="2000" dirty="0" smtClean="0">
                <a:latin typeface="Arial Black" pitchFamily="34" charset="0"/>
              </a:rPr>
              <a:t>impianti ed alle apparecchiature elettriche</a:t>
            </a:r>
            <a:r>
              <a:rPr lang="it-IT" sz="2500" dirty="0" smtClean="0"/>
              <a:t>.</a:t>
            </a:r>
            <a:br>
              <a:rPr lang="it-IT" sz="2500" dirty="0" smtClean="0"/>
            </a:br>
            <a:r>
              <a:rPr lang="it-IT" sz="2500" dirty="0" smtClean="0"/>
              <a:t/>
            </a:r>
            <a:br>
              <a:rPr lang="it-IT" sz="2500" dirty="0" smtClean="0"/>
            </a:br>
            <a:r>
              <a:rPr lang="it-IT" sz="2500" dirty="0" smtClean="0"/>
              <a:t>I 5 allegati (dal 5 al  9):</a:t>
            </a:r>
            <a:br>
              <a:rPr lang="it-IT" sz="2500" dirty="0" smtClean="0"/>
            </a:br>
            <a:r>
              <a:rPr lang="it-IT" sz="2500" dirty="0" smtClean="0">
                <a:latin typeface="Monotype Corsiva" pitchFamily="66" charset="0"/>
              </a:rPr>
              <a:t/>
            </a:r>
            <a:br>
              <a:rPr lang="it-IT" sz="2500" dirty="0" smtClean="0">
                <a:latin typeface="Monotype Corsiva" pitchFamily="66" charset="0"/>
              </a:rPr>
            </a:br>
            <a:r>
              <a:rPr lang="it-IT" sz="2400" dirty="0" smtClean="0">
                <a:latin typeface="Monotype Corsiva" pitchFamily="66" charset="0"/>
              </a:rPr>
              <a:t>5)   requisiti di sicurezza delle attrezzature di lavoro;</a:t>
            </a:r>
            <a:br>
              <a:rPr lang="it-IT" sz="2400" dirty="0" smtClean="0">
                <a:latin typeface="Monotype Corsiva" pitchFamily="66" charset="0"/>
              </a:rPr>
            </a:br>
            <a:r>
              <a:rPr lang="it-IT" sz="2400" dirty="0" smtClean="0">
                <a:latin typeface="Monotype Corsiva" pitchFamily="66" charset="0"/>
              </a:rPr>
              <a:t>6)   disposizioni inerenti l’uso delle attrezzature di lavoro;</a:t>
            </a:r>
            <a:br>
              <a:rPr lang="it-IT" sz="2400" dirty="0" smtClean="0">
                <a:latin typeface="Monotype Corsiva" pitchFamily="66" charset="0"/>
              </a:rPr>
            </a:br>
            <a:r>
              <a:rPr lang="it-IT" sz="2400" dirty="0" smtClean="0">
                <a:latin typeface="Monotype Corsiva" pitchFamily="66" charset="0"/>
              </a:rPr>
              <a:t>7)   </a:t>
            </a:r>
            <a:r>
              <a:rPr lang="it-IT" sz="2300" dirty="0" smtClean="0">
                <a:latin typeface="Monotype Corsiva" pitchFamily="66" charset="0"/>
              </a:rPr>
              <a:t>verifiche previste per talune attrezzature di lavoro; </a:t>
            </a:r>
            <a:r>
              <a:rPr lang="it-IT" sz="2300" u="sng" dirty="0" smtClean="0">
                <a:latin typeface="Monotype Corsiva" pitchFamily="66" charset="0"/>
              </a:rPr>
              <a:t>di nuovo l’obbligo  di sottopor-</a:t>
            </a:r>
            <a:br>
              <a:rPr lang="it-IT" sz="2300" u="sng" dirty="0" smtClean="0">
                <a:latin typeface="Monotype Corsiva" pitchFamily="66" charset="0"/>
              </a:rPr>
            </a:br>
            <a:r>
              <a:rPr lang="it-IT" sz="2300" u="sng" dirty="0" smtClean="0">
                <a:latin typeface="Monotype Corsiva" pitchFamily="66" charset="0"/>
              </a:rPr>
              <a:t>      re a verifica biennale gli apparecchi di sollevamento con  anzianità di costruzione       </a:t>
            </a:r>
            <a:br>
              <a:rPr lang="it-IT" sz="2300" u="sng" dirty="0" smtClean="0">
                <a:latin typeface="Monotype Corsiva" pitchFamily="66" charset="0"/>
              </a:rPr>
            </a:br>
            <a:r>
              <a:rPr lang="it-IT" sz="2300" u="sng" dirty="0" smtClean="0">
                <a:latin typeface="Monotype Corsiva" pitchFamily="66" charset="0"/>
              </a:rPr>
              <a:t>      &lt; di 10 anni, e triennale quelli usati nell’industria  con anzianità &lt; a 10 anni;</a:t>
            </a:r>
            <a:r>
              <a:rPr lang="it-IT" sz="2400" dirty="0" smtClean="0">
                <a:latin typeface="Monotype Corsiva" pitchFamily="66" charset="0"/>
              </a:rPr>
              <a:t/>
            </a:r>
            <a:br>
              <a:rPr lang="it-IT" sz="2400" dirty="0" smtClean="0">
                <a:latin typeface="Monotype Corsiva" pitchFamily="66" charset="0"/>
              </a:rPr>
            </a:br>
            <a:r>
              <a:rPr lang="it-IT" sz="2400" dirty="0" smtClean="0">
                <a:latin typeface="Monotype Corsiva" pitchFamily="66" charset="0"/>
              </a:rPr>
              <a:t>8)    schema dei rischi ai fini dell’adozione dei dispositivi di protezione individuale:</a:t>
            </a:r>
            <a:br>
              <a:rPr lang="it-IT" sz="2400" dirty="0" smtClean="0">
                <a:latin typeface="Monotype Corsiva" pitchFamily="66" charset="0"/>
              </a:rPr>
            </a:br>
            <a:r>
              <a:rPr lang="it-IT" sz="2400" dirty="0" smtClean="0">
                <a:latin typeface="Monotype Corsiva" pitchFamily="66" charset="0"/>
              </a:rPr>
              <a:t>9)     elenco degli organismi nazionali ed internazionali che emanano norme di buona </a:t>
            </a:r>
            <a:br>
              <a:rPr lang="it-IT" sz="2400" dirty="0" smtClean="0">
                <a:latin typeface="Monotype Corsiva" pitchFamily="66" charset="0"/>
              </a:rPr>
            </a:br>
            <a:r>
              <a:rPr lang="it-IT" sz="2400" dirty="0" smtClean="0">
                <a:latin typeface="Monotype Corsiva" pitchFamily="66" charset="0"/>
              </a:rPr>
              <a:t>        tecnica;  distanze di sicurezza da parti attive di linee elettriche , da parti  atti-</a:t>
            </a:r>
            <a:br>
              <a:rPr lang="it-IT" sz="2400" dirty="0" smtClean="0">
                <a:latin typeface="Monotype Corsiva" pitchFamily="66" charset="0"/>
              </a:rPr>
            </a:br>
            <a:r>
              <a:rPr lang="it-IT" sz="2400" dirty="0" smtClean="0">
                <a:latin typeface="Monotype Corsiva" pitchFamily="66" charset="0"/>
              </a:rPr>
              <a:t>        ve di impianti  elettrici non protette,o da parti attive  non sufficientemente </a:t>
            </a:r>
            <a:br>
              <a:rPr lang="it-IT" sz="2400" dirty="0" smtClean="0">
                <a:latin typeface="Monotype Corsiva" pitchFamily="66" charset="0"/>
              </a:rPr>
            </a:br>
            <a:r>
              <a:rPr lang="it-IT" sz="2400" dirty="0" smtClean="0">
                <a:latin typeface="Monotype Corsiva" pitchFamily="66" charset="0"/>
              </a:rPr>
              <a:t>        protette:</a:t>
            </a:r>
            <a:br>
              <a:rPr lang="it-IT" sz="2400" dirty="0" smtClean="0">
                <a:latin typeface="Monotype Corsiva" pitchFamily="66" charset="0"/>
              </a:rPr>
            </a:br>
            <a:r>
              <a:rPr lang="it-IT" sz="2500" dirty="0" smtClean="0">
                <a:latin typeface="Monotype Corsiva" pitchFamily="66" charset="0"/>
              </a:rPr>
              <a:t/>
            </a:r>
            <a:br>
              <a:rPr lang="it-IT" sz="2500" dirty="0" smtClean="0">
                <a:latin typeface="Monotype Corsiva" pitchFamily="66" charset="0"/>
              </a:rPr>
            </a:br>
            <a:r>
              <a:rPr lang="it-IT" sz="2500" dirty="0" smtClean="0"/>
              <a:t/>
            </a:r>
            <a:br>
              <a:rPr lang="it-IT" sz="2500" dirty="0" smtClean="0"/>
            </a:br>
            <a:endParaRPr lang="it-IT" sz="2500" dirty="0" smtClean="0"/>
          </a:p>
        </p:txBody>
      </p:sp>
    </p:spTree>
  </p:cSld>
  <p:clrMapOvr>
    <a:masterClrMapping/>
  </p:clrMapOvr>
  <p:transition>
    <p:dissolv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6858000"/>
          </a:xfrm>
        </p:spPr>
        <p:txBody>
          <a:bodyPr anchor="t"/>
          <a:lstStyle/>
          <a:p>
            <a:pPr eaLnBrk="1" fontAlgn="auto" hangingPunct="1">
              <a:spcAft>
                <a:spcPts val="0"/>
              </a:spcAft>
              <a:defRPr/>
            </a:pPr>
            <a:r>
              <a:rPr lang="it-IT" sz="2000" dirty="0" smtClean="0"/>
              <a:t>           </a:t>
            </a:r>
            <a:br>
              <a:rPr lang="it-IT" sz="2000" dirty="0" smtClean="0"/>
            </a:br>
            <a:r>
              <a:rPr lang="it-IT" sz="2000" u="sng" dirty="0" smtClean="0"/>
              <a:t>In questo titolo sono regolati altresì le apparecchiature  e gli impianti elettrici</a:t>
            </a:r>
            <a:br>
              <a:rPr lang="it-IT" sz="2000" u="sng" dirty="0" smtClean="0"/>
            </a:br>
            <a:r>
              <a:rPr lang="it-IT" sz="2000" dirty="0" smtClean="0"/>
              <a:t/>
            </a:r>
            <a:br>
              <a:rPr lang="it-IT" sz="2000" dirty="0" smtClean="0"/>
            </a:br>
            <a:r>
              <a:rPr lang="it-IT" sz="2000" dirty="0" smtClean="0"/>
              <a:t>a) devono essere installati in modo da evitare qualsiasi rischio di natura  </a:t>
            </a:r>
            <a:br>
              <a:rPr lang="it-IT" sz="2000" dirty="0" smtClean="0"/>
            </a:br>
            <a:r>
              <a:rPr lang="it-IT" sz="2000" dirty="0" smtClean="0"/>
              <a:t>    elettrico; </a:t>
            </a:r>
            <a:br>
              <a:rPr lang="it-IT" sz="2000" dirty="0" smtClean="0"/>
            </a:br>
            <a:r>
              <a:rPr lang="it-IT" sz="2000" dirty="0" smtClean="0"/>
              <a:t>in particolare si devono evitare:</a:t>
            </a:r>
            <a:br>
              <a:rPr lang="it-IT" sz="2000" dirty="0" smtClean="0"/>
            </a:br>
            <a:r>
              <a:rPr lang="it-IT" sz="2000" dirty="0" smtClean="0"/>
              <a:t/>
            </a:r>
            <a:br>
              <a:rPr lang="it-IT" sz="2000" dirty="0" smtClean="0"/>
            </a:br>
            <a:r>
              <a:rPr lang="it-IT" sz="2000" dirty="0" smtClean="0"/>
              <a:t>      a1) i contatti elettrici diretti ed indiretti</a:t>
            </a:r>
            <a:br>
              <a:rPr lang="it-IT" sz="2000" dirty="0" smtClean="0"/>
            </a:br>
            <a:r>
              <a:rPr lang="it-IT" sz="2000" dirty="0" smtClean="0"/>
              <a:t>      a2) l’innesco d’incendi, di esplosioni, di alte temperature</a:t>
            </a:r>
            <a:br>
              <a:rPr lang="it-IT" sz="2000" dirty="0" smtClean="0"/>
            </a:br>
            <a:r>
              <a:rPr lang="it-IT" sz="2000" dirty="0" smtClean="0"/>
              <a:t>      a3) le sovratensioni ed i guasti</a:t>
            </a:r>
            <a:br>
              <a:rPr lang="it-IT" sz="2000" dirty="0" smtClean="0"/>
            </a:br>
            <a:r>
              <a:rPr lang="it-IT" sz="2000" dirty="0" smtClean="0"/>
              <a:t/>
            </a:r>
            <a:br>
              <a:rPr lang="it-IT" sz="2000" dirty="0" smtClean="0"/>
            </a:br>
            <a:r>
              <a:rPr lang="it-IT" sz="2000" dirty="0" smtClean="0"/>
              <a:t>b) devono essere progettati, realizzati e costruiti a regola </a:t>
            </a:r>
            <a:br>
              <a:rPr lang="it-IT" sz="2000" dirty="0" smtClean="0"/>
            </a:br>
            <a:r>
              <a:rPr lang="it-IT" sz="2000" dirty="0" smtClean="0"/>
              <a:t>    d’arte</a:t>
            </a:r>
            <a:br>
              <a:rPr lang="it-IT" sz="2000" dirty="0" smtClean="0"/>
            </a:br>
            <a:r>
              <a:rPr lang="it-IT" sz="2000" dirty="0" smtClean="0"/>
              <a:t/>
            </a:r>
            <a:br>
              <a:rPr lang="it-IT" sz="2000" dirty="0" smtClean="0"/>
            </a:br>
            <a:r>
              <a:rPr lang="it-IT" sz="2000" dirty="0" smtClean="0"/>
              <a:t>c) è vietato eseguire lavori sotto tensione a meno che non si rispettino</a:t>
            </a:r>
            <a:br>
              <a:rPr lang="it-IT" sz="2000" dirty="0" smtClean="0"/>
            </a:br>
            <a:r>
              <a:rPr lang="it-IT" sz="2000" dirty="0" smtClean="0"/>
              <a:t>    particolari e precise disposizioni</a:t>
            </a:r>
            <a:br>
              <a:rPr lang="it-IT" sz="2000" dirty="0" smtClean="0"/>
            </a:br>
            <a:r>
              <a:rPr lang="it-IT" sz="2000" dirty="0" smtClean="0"/>
              <a:t/>
            </a:r>
            <a:br>
              <a:rPr lang="it-IT" sz="2000" dirty="0" smtClean="0"/>
            </a:br>
            <a:endParaRPr lang="it-IT" sz="2000" dirty="0" smtClean="0"/>
          </a:p>
        </p:txBody>
      </p:sp>
    </p:spTree>
  </p:cSld>
  <p:clrMapOvr>
    <a:masterClrMapping/>
  </p:clrMapOvr>
  <p:transition>
    <p:dissolv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6858000"/>
          </a:xfrm>
        </p:spPr>
        <p:txBody>
          <a:bodyPr anchor="t">
            <a:normAutofit fontScale="90000"/>
          </a:bodyPr>
          <a:lstStyle/>
          <a:p>
            <a:pPr eaLnBrk="1" fontAlgn="auto" hangingPunct="1">
              <a:spcAft>
                <a:spcPts val="0"/>
              </a:spcAft>
              <a:defRPr/>
            </a:pPr>
            <a:r>
              <a:rPr lang="it-IT" sz="3600" dirty="0" smtClean="0"/>
              <a:t>Distanze di sicurezza da parti attive di</a:t>
            </a:r>
            <a:br>
              <a:rPr lang="it-IT" sz="3600" dirty="0" smtClean="0"/>
            </a:br>
            <a:r>
              <a:rPr lang="it-IT" sz="3600" dirty="0" smtClean="0"/>
              <a:t> linee elettriche e di impianti elettrici non protette o non sufficientemente protette</a:t>
            </a:r>
            <a:br>
              <a:rPr lang="it-IT" sz="3600" dirty="0" smtClean="0"/>
            </a:br>
            <a:r>
              <a:rPr lang="it-IT" sz="3600" dirty="0" smtClean="0"/>
              <a:t/>
            </a:r>
            <a:br>
              <a:rPr lang="it-IT" sz="3600" dirty="0" smtClean="0"/>
            </a:br>
            <a:r>
              <a:rPr lang="it-IT" sz="2000" dirty="0" smtClean="0"/>
              <a:t>                              KV                          distanza minima consentita                                               </a:t>
            </a:r>
            <a:br>
              <a:rPr lang="it-IT" sz="2000" dirty="0" smtClean="0"/>
            </a:br>
            <a:r>
              <a:rPr lang="it-IT" sz="2000" dirty="0" smtClean="0"/>
              <a:t/>
            </a:r>
            <a:br>
              <a:rPr lang="it-IT" sz="2000" dirty="0" smtClean="0"/>
            </a:br>
            <a:r>
              <a:rPr lang="it-IT" sz="3200" dirty="0" smtClean="0"/>
              <a:t>                 ≤ 1                             3</a:t>
            </a:r>
            <a:br>
              <a:rPr lang="it-IT" sz="3200" dirty="0" smtClean="0"/>
            </a:br>
            <a:r>
              <a:rPr lang="it-IT" sz="3200" dirty="0" smtClean="0"/>
              <a:t>                  10                              5</a:t>
            </a:r>
            <a:br>
              <a:rPr lang="it-IT" sz="3200" dirty="0" smtClean="0"/>
            </a:br>
            <a:r>
              <a:rPr lang="it-IT" sz="3200" dirty="0" smtClean="0"/>
              <a:t>                  15                              3,5</a:t>
            </a:r>
            <a:br>
              <a:rPr lang="it-IT" sz="3200" dirty="0" smtClean="0"/>
            </a:br>
            <a:r>
              <a:rPr lang="it-IT" sz="3200" dirty="0" smtClean="0"/>
              <a:t>              132                                5</a:t>
            </a:r>
            <a:br>
              <a:rPr lang="it-IT" sz="3200" dirty="0" smtClean="0"/>
            </a:br>
            <a:r>
              <a:rPr lang="it-IT" sz="3200" dirty="0" smtClean="0"/>
              <a:t>               220                               7</a:t>
            </a:r>
            <a:br>
              <a:rPr lang="it-IT" sz="3200" dirty="0" smtClean="0"/>
            </a:br>
            <a:r>
              <a:rPr lang="it-IT" sz="3200" dirty="0" smtClean="0"/>
              <a:t>               380                               7    </a:t>
            </a:r>
            <a:br>
              <a:rPr lang="it-IT" sz="3200" dirty="0" smtClean="0"/>
            </a:br>
            <a:r>
              <a:rPr lang="it-IT" sz="3200" dirty="0" smtClean="0"/>
              <a:t>                </a:t>
            </a:r>
            <a:br>
              <a:rPr lang="it-IT" sz="32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endParaRPr lang="it-IT" sz="3600" dirty="0" smtClean="0"/>
          </a:p>
        </p:txBody>
      </p:sp>
    </p:spTree>
  </p:cSld>
  <p:clrMapOvr>
    <a:masterClrMapping/>
  </p:clrMapOvr>
  <p:transition>
    <p:dissolv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7143750"/>
          </a:xfrm>
        </p:spPr>
        <p:txBody>
          <a:bodyPr anchor="t"/>
          <a:lstStyle/>
          <a:p>
            <a:pPr eaLnBrk="1" fontAlgn="auto" hangingPunct="1">
              <a:spcAft>
                <a:spcPts val="0"/>
              </a:spcAft>
              <a:defRPr/>
            </a:pPr>
            <a:r>
              <a:rPr lang="it-IT" sz="2000" u="sng" dirty="0" smtClean="0"/>
              <a:t>Il titolo 4°</a:t>
            </a:r>
            <a:r>
              <a:rPr lang="it-IT" sz="2000" dirty="0" smtClean="0"/>
              <a:t> - articoli da 88 a 160 e 14 allegati – riporta le disposizioni  interessanti i </a:t>
            </a:r>
            <a:r>
              <a:rPr lang="it-IT" sz="2000" dirty="0" smtClean="0">
                <a:latin typeface="Arial Black" pitchFamily="34" charset="0"/>
              </a:rPr>
              <a:t>cantieri temporanei o mobili </a:t>
            </a:r>
            <a:r>
              <a:rPr lang="it-IT" sz="2000" dirty="0" smtClean="0"/>
              <a:t>(</a:t>
            </a:r>
            <a:r>
              <a:rPr lang="it-IT" sz="2000" u="sng" dirty="0" smtClean="0"/>
              <a:t>in pratica l’ex </a:t>
            </a:r>
            <a:r>
              <a:rPr lang="it-IT" sz="2000" u="sng" dirty="0" err="1" smtClean="0"/>
              <a:t>D.Lgs</a:t>
            </a:r>
            <a:r>
              <a:rPr lang="it-IT" sz="2000" u="sng" dirty="0" smtClean="0"/>
              <a:t> 494/96 ed altre leggi similari</a:t>
            </a:r>
            <a:r>
              <a:rPr lang="it-IT" sz="2000" dirty="0" smtClean="0"/>
              <a:t>).</a:t>
            </a:r>
            <a:br>
              <a:rPr lang="it-IT" sz="2000" dirty="0" smtClean="0"/>
            </a:br>
            <a:r>
              <a:rPr lang="it-IT" sz="2000" dirty="0" smtClean="0"/>
              <a:t/>
            </a:r>
            <a:br>
              <a:rPr lang="it-IT" sz="2000" dirty="0" smtClean="0"/>
            </a:br>
            <a:r>
              <a:rPr lang="it-IT" sz="2000" dirty="0" smtClean="0"/>
              <a:t>I 14 allegati (dal </a:t>
            </a:r>
            <a:r>
              <a:rPr lang="it-IT" sz="2000" dirty="0" err="1" smtClean="0"/>
              <a:t>n°</a:t>
            </a:r>
            <a:r>
              <a:rPr lang="it-IT" sz="2000" dirty="0" smtClean="0"/>
              <a:t> 10 al n 23):</a:t>
            </a:r>
            <a:br>
              <a:rPr lang="it-IT" sz="2000" dirty="0" smtClean="0"/>
            </a:br>
            <a:r>
              <a:rPr lang="it-IT" sz="2000" dirty="0" smtClean="0"/>
              <a:t/>
            </a:r>
            <a:br>
              <a:rPr lang="it-IT" sz="2000" dirty="0" smtClean="0"/>
            </a:br>
            <a:r>
              <a:rPr lang="it-IT" sz="2000" dirty="0" smtClean="0">
                <a:latin typeface="Monotype Corsiva" pitchFamily="66" charset="0"/>
              </a:rPr>
              <a:t>10)    elenco dei lavori edili o d’ingegneria civile per i quali si applica il titolo 4°;</a:t>
            </a:r>
            <a:br>
              <a:rPr lang="it-IT" sz="2000" dirty="0" smtClean="0">
                <a:latin typeface="Monotype Corsiva" pitchFamily="66" charset="0"/>
              </a:rPr>
            </a:br>
            <a:r>
              <a:rPr lang="it-IT" sz="2000" dirty="0" smtClean="0">
                <a:latin typeface="Monotype Corsiva" pitchFamily="66" charset="0"/>
              </a:rPr>
              <a:t>11)    elenco dei lavori comportanti particolari rischi;</a:t>
            </a:r>
            <a:br>
              <a:rPr lang="it-IT" sz="2000" dirty="0" smtClean="0">
                <a:latin typeface="Monotype Corsiva" pitchFamily="66" charset="0"/>
              </a:rPr>
            </a:br>
            <a:r>
              <a:rPr lang="it-IT" sz="2000" dirty="0" smtClean="0">
                <a:latin typeface="Monotype Corsiva" pitchFamily="66" charset="0"/>
              </a:rPr>
              <a:t>12)    contenuto della notifica preliminare;</a:t>
            </a:r>
            <a:br>
              <a:rPr lang="it-IT" sz="2000" dirty="0" smtClean="0">
                <a:latin typeface="Monotype Corsiva" pitchFamily="66" charset="0"/>
              </a:rPr>
            </a:br>
            <a:r>
              <a:rPr lang="it-IT" sz="2000" dirty="0" smtClean="0">
                <a:latin typeface="Monotype Corsiva" pitchFamily="66" charset="0"/>
              </a:rPr>
              <a:t>13)     prescrizioni di sicurezza per la logistica di cantiere (spogliatoi, docce, lavabi, ecc.) ;</a:t>
            </a:r>
            <a:br>
              <a:rPr lang="it-IT" sz="2000" dirty="0" smtClean="0">
                <a:latin typeface="Monotype Corsiva" pitchFamily="66" charset="0"/>
              </a:rPr>
            </a:br>
            <a:r>
              <a:rPr lang="it-IT" sz="2000" dirty="0" smtClean="0">
                <a:latin typeface="Monotype Corsiva" pitchFamily="66" charset="0"/>
              </a:rPr>
              <a:t>14)     contenuto minimo del programma per conseguire l’attestato di CSP e CSE:</a:t>
            </a:r>
            <a:br>
              <a:rPr lang="it-IT" sz="2000" dirty="0" smtClean="0">
                <a:latin typeface="Monotype Corsiva" pitchFamily="66" charset="0"/>
              </a:rPr>
            </a:br>
            <a:r>
              <a:rPr lang="it-IT" sz="2000" dirty="0" smtClean="0">
                <a:latin typeface="Monotype Corsiva" pitchFamily="66" charset="0"/>
              </a:rPr>
              <a:t>15)     contenuti minimi  dei piani di sicurezza:</a:t>
            </a:r>
            <a:br>
              <a:rPr lang="it-IT" sz="2000" dirty="0" smtClean="0">
                <a:latin typeface="Monotype Corsiva" pitchFamily="66" charset="0"/>
              </a:rPr>
            </a:br>
            <a:r>
              <a:rPr lang="it-IT" sz="2000" dirty="0" smtClean="0">
                <a:latin typeface="Monotype Corsiva" pitchFamily="66" charset="0"/>
              </a:rPr>
              <a:t>16)     fascicolo con le caratteristiche dell’opera;</a:t>
            </a:r>
            <a:br>
              <a:rPr lang="it-IT" sz="2000" dirty="0" smtClean="0">
                <a:latin typeface="Monotype Corsiva" pitchFamily="66" charset="0"/>
              </a:rPr>
            </a:br>
            <a:r>
              <a:rPr lang="it-IT" sz="2000" dirty="0" smtClean="0">
                <a:latin typeface="Monotype Corsiva" pitchFamily="66" charset="0"/>
              </a:rPr>
              <a:t>17)     idoneità tecnico professionale  delle imprese e dei lavoratori autonomi;</a:t>
            </a:r>
            <a:br>
              <a:rPr lang="it-IT" sz="2000" dirty="0" smtClean="0">
                <a:latin typeface="Monotype Corsiva" pitchFamily="66" charset="0"/>
              </a:rPr>
            </a:br>
            <a:r>
              <a:rPr lang="it-IT" sz="2000" dirty="0" smtClean="0">
                <a:latin typeface="Monotype Corsiva" pitchFamily="66" charset="0"/>
              </a:rPr>
              <a:t>18)     viabilità nei cantieri, ponteggi, trasporto dei materiali:</a:t>
            </a:r>
            <a:br>
              <a:rPr lang="it-IT" sz="2000" dirty="0" smtClean="0">
                <a:latin typeface="Monotype Corsiva" pitchFamily="66" charset="0"/>
              </a:rPr>
            </a:br>
            <a:r>
              <a:rPr lang="it-IT" sz="2000" dirty="0" smtClean="0">
                <a:latin typeface="Monotype Corsiva" pitchFamily="66" charset="0"/>
              </a:rPr>
              <a:t>19)     </a:t>
            </a:r>
            <a:r>
              <a:rPr lang="it-IT" sz="2000" dirty="0" err="1" smtClean="0">
                <a:latin typeface="Monotype Corsiva" pitchFamily="66" charset="0"/>
              </a:rPr>
              <a:t>verifca</a:t>
            </a:r>
            <a:r>
              <a:rPr lang="it-IT" sz="2000" dirty="0" smtClean="0">
                <a:latin typeface="Monotype Corsiva" pitchFamily="66" charset="0"/>
              </a:rPr>
              <a:t> di sicurezza  dei ponteggi metallici fissi;</a:t>
            </a:r>
            <a:br>
              <a:rPr lang="it-IT" sz="2000" dirty="0" smtClean="0">
                <a:latin typeface="Monotype Corsiva" pitchFamily="66" charset="0"/>
              </a:rPr>
            </a:br>
            <a:r>
              <a:rPr lang="it-IT" sz="2000" dirty="0" smtClean="0">
                <a:latin typeface="Monotype Corsiva" pitchFamily="66" charset="0"/>
              </a:rPr>
              <a:t>20)     costruzione ed impiego di scale portatili:</a:t>
            </a:r>
          </a:p>
        </p:txBody>
      </p:sp>
    </p:spTree>
  </p:cSld>
  <p:clrMapOvr>
    <a:masterClrMapping/>
  </p:clrMapOvr>
  <p:transition>
    <p:dissolv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 name="Titolo 1"/>
          <p:cNvSpPr txBox="1">
            <a:spLocks/>
          </p:cNvSpPr>
          <p:nvPr/>
        </p:nvSpPr>
        <p:spPr>
          <a:xfrm>
            <a:off x="0" y="0"/>
            <a:ext cx="9144000" cy="2285992"/>
          </a:xfrm>
          <a:prstGeom prst="rect">
            <a:avLst/>
          </a:prstGeom>
        </p:spPr>
        <p:txBody>
          <a:bodyPr>
            <a:normAutofit fontScale="90000" lnSpcReduction="20000"/>
            <a:scene3d>
              <a:camera prst="orthographicFront"/>
              <a:lightRig rig="soft" dir="t"/>
            </a:scene3d>
            <a:sp3d prstMaterial="softEdge">
              <a:bevelT w="25400" h="25400"/>
            </a:sp3d>
          </a:bodyPr>
          <a:lstStyle/>
          <a:p>
            <a:pPr fontAlgn="auto">
              <a:spcAft>
                <a:spcPts val="0"/>
              </a:spcAft>
              <a:defRPr/>
            </a:pP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21)    Accordo </a:t>
            </a:r>
            <a:r>
              <a:rPr lang="it-IT" sz="2400" b="1" dirty="0" err="1">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Stato-Regioni-Province</a:t>
            </a: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 Autonome,  sui corsi di formazione per i </a:t>
            </a:r>
            <a:b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         lavoratori che operano in quota;</a:t>
            </a:r>
            <a:b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22)     contenuto minimo del </a:t>
            </a:r>
            <a:r>
              <a:rPr lang="it-IT" sz="2400" b="1" dirty="0" err="1">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Pi.M.U.S.</a:t>
            </a: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a:t>
            </a:r>
            <a:b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4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23)     deroga per i ponti su ruote a torre </a:t>
            </a:r>
            <a: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(cioè possono non essere agganciati alla costruzione </a:t>
            </a:r>
            <a:b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           ogni due piani).</a:t>
            </a:r>
            <a:b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
            </a:r>
            <a:b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t/>
            </a:r>
            <a:br>
              <a:rPr lang="it-IT" sz="20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rPr>
            </a:br>
            <a:endParaRPr lang="it-IT" sz="2800" b="1" dirty="0">
              <a:solidFill>
                <a:schemeClr val="tx2"/>
              </a:solidFill>
              <a:effectLst>
                <a:outerShdw blurRad="31750" dist="25400" dir="5400000" algn="tl" rotWithShape="0">
                  <a:srgbClr val="000000">
                    <a:alpha val="25000"/>
                  </a:srgbClr>
                </a:outerShdw>
              </a:effectLst>
              <a:latin typeface="Monotype Corsiva" pitchFamily="66" charset="0"/>
              <a:ea typeface="+mj-ea"/>
              <a:cs typeface="+mj-cs"/>
            </a:endParaRPr>
          </a:p>
        </p:txBody>
      </p:sp>
      <p:sp>
        <p:nvSpPr>
          <p:cNvPr id="7" name="Rettangolo 6"/>
          <p:cNvSpPr/>
          <p:nvPr/>
        </p:nvSpPr>
        <p:spPr>
          <a:xfrm>
            <a:off x="0" y="1582738"/>
            <a:ext cx="9144000" cy="3046412"/>
          </a:xfrm>
          <a:prstGeom prst="rect">
            <a:avLst/>
          </a:prstGeom>
        </p:spPr>
        <p:txBody>
          <a:bodyPr>
            <a:spAutoFit/>
          </a:bodyPr>
          <a:lstStyle/>
          <a:p>
            <a:pPr fontAlgn="auto">
              <a:spcAft>
                <a:spcPts val="0"/>
              </a:spcAft>
              <a:defRPr/>
            </a:pPr>
            <a:r>
              <a:rPr lang="it-IT" sz="2400" u="sng" dirty="0">
                <a:solidFill>
                  <a:schemeClr val="tx2"/>
                </a:solidFill>
                <a:effectLst>
                  <a:outerShdw blurRad="31750" dist="25400" dir="5400000" algn="tl" rotWithShape="0">
                    <a:srgbClr val="000000">
                      <a:alpha val="25000"/>
                    </a:srgbClr>
                  </a:outerShdw>
                </a:effectLst>
              </a:rPr>
              <a:t>Il titolo 5°</a:t>
            </a:r>
            <a:r>
              <a:rPr lang="it-IT" sz="2400" dirty="0">
                <a:solidFill>
                  <a:schemeClr val="tx2"/>
                </a:solidFill>
                <a:effectLst>
                  <a:outerShdw blurRad="31750" dist="25400" dir="5400000" algn="tl" rotWithShape="0">
                    <a:srgbClr val="000000">
                      <a:alpha val="25000"/>
                    </a:srgbClr>
                  </a:outerShdw>
                </a:effectLst>
              </a:rPr>
              <a:t> - articoli da 161 a 166 e 9 allegati – riguarda la </a:t>
            </a:r>
            <a:r>
              <a:rPr lang="it-IT" sz="2400" dirty="0">
                <a:solidFill>
                  <a:schemeClr val="tx2"/>
                </a:solidFill>
                <a:effectLst>
                  <a:outerShdw blurRad="31750" dist="25400" dir="5400000" algn="tl" rotWithShape="0">
                    <a:srgbClr val="000000">
                      <a:alpha val="25000"/>
                    </a:srgbClr>
                  </a:outerShdw>
                </a:effectLst>
                <a:latin typeface="Arial Black" pitchFamily="34" charset="0"/>
              </a:rPr>
              <a:t>se-gnaletica di salute e di sicurezza sul lavoro</a:t>
            </a:r>
            <a:r>
              <a:rPr lang="it-IT" sz="2400" dirty="0">
                <a:solidFill>
                  <a:schemeClr val="tx2"/>
                </a:solidFill>
                <a:effectLst>
                  <a:outerShdw blurRad="31750" dist="25400" dir="5400000" algn="tl" rotWithShape="0">
                    <a:srgbClr val="000000">
                      <a:alpha val="25000"/>
                    </a:srgbClr>
                  </a:outerShdw>
                </a:effectLst>
              </a:rPr>
              <a:t>.</a:t>
            </a:r>
            <a:br>
              <a:rPr lang="it-IT" sz="2400" dirty="0">
                <a:solidFill>
                  <a:schemeClr val="tx2"/>
                </a:solidFill>
                <a:effectLst>
                  <a:outerShdw blurRad="31750" dist="25400" dir="5400000" algn="tl" rotWithShape="0">
                    <a:srgbClr val="000000">
                      <a:alpha val="25000"/>
                    </a:srgbClr>
                  </a:outerShdw>
                </a:effectLst>
              </a:rPr>
            </a:br>
            <a:r>
              <a:rPr lang="it-IT" sz="2400" dirty="0">
                <a:solidFill>
                  <a:schemeClr val="tx2"/>
                </a:solidFill>
                <a:effectLst>
                  <a:outerShdw blurRad="31750" dist="25400" dir="5400000" algn="tl" rotWithShape="0">
                    <a:srgbClr val="000000">
                      <a:alpha val="25000"/>
                    </a:srgbClr>
                  </a:outerShdw>
                </a:effectLst>
              </a:rPr>
              <a:t/>
            </a:r>
            <a:br>
              <a:rPr lang="it-IT" sz="2400" dirty="0">
                <a:solidFill>
                  <a:schemeClr val="tx2"/>
                </a:solidFill>
                <a:effectLst>
                  <a:outerShdw blurRad="31750" dist="25400" dir="5400000" algn="tl" rotWithShape="0">
                    <a:srgbClr val="000000">
                      <a:alpha val="25000"/>
                    </a:srgbClr>
                  </a:outerShdw>
                </a:effectLst>
              </a:rPr>
            </a:br>
            <a:r>
              <a:rPr lang="it-IT" sz="2400" u="sng" dirty="0">
                <a:solidFill>
                  <a:schemeClr val="tx2"/>
                </a:solidFill>
                <a:effectLst>
                  <a:outerShdw blurRad="31750" dist="25400" dir="5400000" algn="tl" rotWithShape="0">
                    <a:srgbClr val="000000">
                      <a:alpha val="25000"/>
                    </a:srgbClr>
                  </a:outerShdw>
                </a:effectLst>
              </a:rPr>
              <a:t>Il titolo 6°</a:t>
            </a:r>
            <a:r>
              <a:rPr lang="it-IT" sz="2400" dirty="0">
                <a:solidFill>
                  <a:schemeClr val="tx2"/>
                </a:solidFill>
                <a:effectLst>
                  <a:outerShdw blurRad="31750" dist="25400" dir="5400000" algn="tl" rotWithShape="0">
                    <a:srgbClr val="000000">
                      <a:alpha val="25000"/>
                    </a:srgbClr>
                  </a:outerShdw>
                </a:effectLst>
              </a:rPr>
              <a:t> - articoli da 167 a 171 ed un solo allegato – tratta la </a:t>
            </a:r>
            <a:r>
              <a:rPr lang="it-IT" sz="2400" dirty="0">
                <a:solidFill>
                  <a:schemeClr val="tx2"/>
                </a:solidFill>
                <a:effectLst>
                  <a:outerShdw blurRad="31750" dist="25400" dir="5400000" algn="tl" rotWithShape="0">
                    <a:srgbClr val="000000">
                      <a:alpha val="25000"/>
                    </a:srgbClr>
                  </a:outerShdw>
                </a:effectLst>
                <a:latin typeface="Arial Black" pitchFamily="34" charset="0"/>
              </a:rPr>
              <a:t>movimentazione manuale dei carichi</a:t>
            </a:r>
            <a:r>
              <a:rPr lang="it-IT" sz="2400" dirty="0">
                <a:solidFill>
                  <a:schemeClr val="tx2"/>
                </a:solidFill>
                <a:effectLst>
                  <a:outerShdw blurRad="31750" dist="25400" dir="5400000" algn="tl" rotWithShape="0">
                    <a:srgbClr val="000000">
                      <a:alpha val="25000"/>
                    </a:srgbClr>
                  </a:outerShdw>
                </a:effectLst>
              </a:rPr>
              <a:t>.</a:t>
            </a:r>
            <a:br>
              <a:rPr lang="it-IT" sz="2400" dirty="0">
                <a:solidFill>
                  <a:schemeClr val="tx2"/>
                </a:solidFill>
                <a:effectLst>
                  <a:outerShdw blurRad="31750" dist="25400" dir="5400000" algn="tl" rotWithShape="0">
                    <a:srgbClr val="000000">
                      <a:alpha val="25000"/>
                    </a:srgbClr>
                  </a:outerShdw>
                </a:effectLst>
              </a:rPr>
            </a:br>
            <a:r>
              <a:rPr lang="it-IT" sz="2400" dirty="0">
                <a:solidFill>
                  <a:schemeClr val="tx2"/>
                </a:solidFill>
                <a:effectLst>
                  <a:outerShdw blurRad="31750" dist="25400" dir="5400000" algn="tl" rotWithShape="0">
                    <a:srgbClr val="000000">
                      <a:alpha val="25000"/>
                    </a:srgbClr>
                  </a:outerShdw>
                </a:effectLst>
              </a:rPr>
              <a:t/>
            </a:r>
            <a:br>
              <a:rPr lang="it-IT" sz="2400" dirty="0">
                <a:solidFill>
                  <a:schemeClr val="tx2"/>
                </a:solidFill>
                <a:effectLst>
                  <a:outerShdw blurRad="31750" dist="25400" dir="5400000" algn="tl" rotWithShape="0">
                    <a:srgbClr val="000000">
                      <a:alpha val="25000"/>
                    </a:srgbClr>
                  </a:outerShdw>
                </a:effectLst>
              </a:rPr>
            </a:br>
            <a:r>
              <a:rPr lang="it-IT" sz="2400" u="sng" dirty="0">
                <a:solidFill>
                  <a:schemeClr val="tx2"/>
                </a:solidFill>
                <a:effectLst>
                  <a:outerShdw blurRad="31750" dist="25400" dir="5400000" algn="tl" rotWithShape="0">
                    <a:srgbClr val="000000">
                      <a:alpha val="25000"/>
                    </a:srgbClr>
                  </a:outerShdw>
                </a:effectLst>
              </a:rPr>
              <a:t> Il titolo 7°</a:t>
            </a:r>
            <a:r>
              <a:rPr lang="it-IT" sz="2400" dirty="0">
                <a:solidFill>
                  <a:schemeClr val="tx2"/>
                </a:solidFill>
                <a:effectLst>
                  <a:outerShdw blurRad="31750" dist="25400" dir="5400000" algn="tl" rotWithShape="0">
                    <a:srgbClr val="000000">
                      <a:alpha val="25000"/>
                    </a:srgbClr>
                  </a:outerShdw>
                </a:effectLst>
              </a:rPr>
              <a:t>  – articoli da 172 a 179, ed 1 allegato –, fissa le regole per l’impiego delle attrezzature munite di </a:t>
            </a:r>
            <a:r>
              <a:rPr lang="it-IT" sz="2400" dirty="0">
                <a:solidFill>
                  <a:schemeClr val="tx2"/>
                </a:solidFill>
                <a:effectLst>
                  <a:outerShdw blurRad="31750" dist="25400" dir="5400000" algn="tl" rotWithShape="0">
                    <a:srgbClr val="000000">
                      <a:alpha val="25000"/>
                    </a:srgbClr>
                  </a:outerShdw>
                </a:effectLst>
                <a:latin typeface="Arial Black" pitchFamily="34" charset="0"/>
              </a:rPr>
              <a:t>videoter-minali</a:t>
            </a:r>
            <a:r>
              <a:rPr lang="it-IT" sz="2400" dirty="0">
                <a:solidFill>
                  <a:schemeClr val="tx2"/>
                </a:solidFill>
                <a:effectLst>
                  <a:outerShdw blurRad="31750" dist="25400" dir="5400000" algn="tl" rotWithShape="0">
                    <a:srgbClr val="000000">
                      <a:alpha val="25000"/>
                    </a:srgbClr>
                  </a:outerShdw>
                </a:effectLst>
              </a:rPr>
              <a:t>.</a:t>
            </a:r>
            <a:endParaRPr lang="it-IT" sz="2400" dirty="0">
              <a:solidFill>
                <a:schemeClr val="tx2"/>
              </a:solidFill>
              <a:effectLst>
                <a:outerShdw blurRad="31750" dist="25400" dir="5400000" algn="tl" rotWithShape="0">
                  <a:srgbClr val="000000">
                    <a:alpha val="25000"/>
                  </a:srgbClr>
                </a:outerShdw>
              </a:effectLst>
              <a:latin typeface="Monotype Corsiva"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4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6858000"/>
          </a:xfrm>
        </p:spPr>
        <p:txBody>
          <a:bodyPr anchor="t"/>
          <a:lstStyle/>
          <a:p>
            <a:pPr eaLnBrk="1" fontAlgn="auto" hangingPunct="1">
              <a:spcAft>
                <a:spcPts val="0"/>
              </a:spcAft>
              <a:defRPr/>
            </a:pPr>
            <a:r>
              <a:rPr lang="it-IT" sz="2400" u="sng" dirty="0" smtClean="0"/>
              <a:t/>
            </a:r>
            <a:br>
              <a:rPr lang="it-IT" sz="2400" u="sng" dirty="0" smtClean="0"/>
            </a:br>
            <a:r>
              <a:rPr lang="it-IT" sz="2400" u="sng" dirty="0" smtClean="0"/>
              <a:t>Il titolo 8°</a:t>
            </a:r>
            <a:r>
              <a:rPr lang="it-IT" sz="2400" dirty="0" smtClean="0"/>
              <a:t> - articoli da 180 a 220, e 3 allegati –, disciplina  gli </a:t>
            </a:r>
            <a:r>
              <a:rPr lang="it-IT" sz="2400" dirty="0" smtClean="0">
                <a:latin typeface="Arial Black" pitchFamily="34" charset="0"/>
              </a:rPr>
              <a:t>agenti fisici, </a:t>
            </a:r>
            <a:r>
              <a:rPr lang="it-IT" sz="2400" dirty="0" smtClean="0"/>
              <a:t>e cioè</a:t>
            </a:r>
            <a:r>
              <a:rPr lang="it-IT" sz="2400" dirty="0" smtClean="0">
                <a:latin typeface="Arial Black" pitchFamily="34" charset="0"/>
              </a:rPr>
              <a:t> il rumore, le vibrazioni, i campi elettromagnetici, e le radiazioni otti-che artificiali</a:t>
            </a:r>
            <a:r>
              <a:rPr lang="it-IT" sz="2400" dirty="0" smtClean="0"/>
              <a:t>.</a:t>
            </a:r>
            <a:br>
              <a:rPr lang="it-IT" sz="2400" dirty="0" smtClean="0"/>
            </a:br>
            <a:r>
              <a:rPr lang="it-IT" sz="2400" dirty="0" smtClean="0"/>
              <a:t/>
            </a:r>
            <a:br>
              <a:rPr lang="it-IT" sz="2400" dirty="0" smtClean="0"/>
            </a:br>
            <a:r>
              <a:rPr lang="it-IT" sz="2400" dirty="0" smtClean="0"/>
              <a:t/>
            </a:r>
            <a:br>
              <a:rPr lang="it-IT" sz="2400" dirty="0" smtClean="0"/>
            </a:br>
            <a:r>
              <a:rPr lang="it-IT" sz="2400" u="sng" dirty="0" smtClean="0"/>
              <a:t>Il titolo 9°</a:t>
            </a:r>
            <a:r>
              <a:rPr lang="it-IT" sz="2400" dirty="0" smtClean="0"/>
              <a:t> - articoli da 221 a 265, e 6 allegati –  tratta le  </a:t>
            </a:r>
            <a:r>
              <a:rPr lang="it-IT" sz="2400" dirty="0" smtClean="0">
                <a:latin typeface="Arial Black" pitchFamily="34" charset="0"/>
              </a:rPr>
              <a:t>sostanze pericolose</a:t>
            </a:r>
            <a:r>
              <a:rPr lang="it-IT" sz="2400" dirty="0" smtClean="0"/>
              <a:t>, e cioè gli </a:t>
            </a:r>
            <a:r>
              <a:rPr lang="it-IT" sz="2400" dirty="0" smtClean="0">
                <a:latin typeface="Arial Black" pitchFamily="34" charset="0"/>
              </a:rPr>
              <a:t>agenti chimici, gli agenti cancerogeni e mutageni, ed infine, l’amianto</a:t>
            </a:r>
            <a:r>
              <a:rPr lang="it-IT" sz="2400" dirty="0" smtClean="0"/>
              <a:t>.</a:t>
            </a:r>
            <a:br>
              <a:rPr lang="it-IT" sz="2400" dirty="0" smtClean="0"/>
            </a:br>
            <a:r>
              <a:rPr lang="it-IT" sz="2400" dirty="0" smtClean="0"/>
              <a:t/>
            </a:r>
            <a:br>
              <a:rPr lang="it-IT" sz="2400" dirty="0" smtClean="0"/>
            </a:br>
            <a:r>
              <a:rPr lang="it-IT" sz="2400" dirty="0" smtClean="0"/>
              <a:t/>
            </a:r>
            <a:br>
              <a:rPr lang="it-IT" sz="2400" dirty="0" smtClean="0"/>
            </a:br>
            <a:r>
              <a:rPr lang="it-IT" sz="2400" u="sng" dirty="0" smtClean="0"/>
              <a:t>Il titolo 10°</a:t>
            </a:r>
            <a:r>
              <a:rPr lang="it-IT" sz="2400" dirty="0" smtClean="0"/>
              <a:t> – articoli da 266 a 286, e 5 allegati – detta le regole per l’esposizione agli </a:t>
            </a:r>
            <a:r>
              <a:rPr lang="it-IT" sz="2400" dirty="0" smtClean="0">
                <a:latin typeface="Arial Black" pitchFamily="34" charset="0"/>
              </a:rPr>
              <a:t>agenti biologici</a:t>
            </a:r>
            <a:r>
              <a:rPr lang="it-IT" sz="2400" dirty="0" smtClean="0"/>
              <a:t>.</a:t>
            </a:r>
            <a:br>
              <a:rPr lang="it-IT" sz="2400" dirty="0" smtClean="0"/>
            </a:br>
            <a:r>
              <a:rPr lang="it-IT" sz="2400" dirty="0" smtClean="0"/>
              <a:t/>
            </a:r>
            <a:br>
              <a:rPr lang="it-IT" sz="2400" dirty="0" smtClean="0"/>
            </a:br>
            <a:endParaRPr lang="it-IT" sz="24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4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ppt_w</p:attrName>
                                        </p:attrNameLst>
                                      </p:cBhvr>
                                      <p:tavLst>
                                        <p:tav tm="0" fmla="#ppt_w*sin(2.5*pi*$)">
                                          <p:val>
                                            <p:fltVal val="0"/>
                                          </p:val>
                                        </p:tav>
                                        <p:tav tm="100000">
                                          <p:val>
                                            <p:fltVal val="1"/>
                                          </p:val>
                                        </p:tav>
                                      </p:tavLst>
                                    </p:anim>
                                    <p:anim calcmode="lin" valueType="num">
                                      <p:cBhvr>
                                        <p:cTn id="9"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286875" cy="6858000"/>
          </a:xfrm>
        </p:spPr>
        <p:txBody>
          <a:bodyPr anchor="t"/>
          <a:lstStyle/>
          <a:p>
            <a:pPr eaLnBrk="1" fontAlgn="auto" hangingPunct="1">
              <a:spcAft>
                <a:spcPts val="0"/>
              </a:spcAft>
              <a:defRPr/>
            </a:pPr>
            <a:r>
              <a:rPr lang="it-IT" sz="2800" u="sng" dirty="0" smtClean="0"/>
              <a:t/>
            </a:r>
            <a:br>
              <a:rPr lang="it-IT" sz="2800" u="sng" dirty="0" smtClean="0"/>
            </a:br>
            <a:r>
              <a:rPr lang="it-IT" sz="2800" u="sng" dirty="0" smtClean="0"/>
              <a:t>Il titolo 11°</a:t>
            </a:r>
            <a:r>
              <a:rPr lang="it-IT" sz="2800" dirty="0" smtClean="0"/>
              <a:t> –  articoli da 287 a 297, e 3 allegati – disciplina il lavoro in presenza di </a:t>
            </a:r>
            <a:r>
              <a:rPr lang="it-IT" sz="2800" dirty="0" smtClean="0">
                <a:latin typeface="Arial Black" pitchFamily="34" charset="0"/>
              </a:rPr>
              <a:t>atmosfere esplosive</a:t>
            </a:r>
            <a:r>
              <a:rPr lang="it-IT" sz="2800" dirty="0" smtClean="0"/>
              <a:t>.</a:t>
            </a:r>
            <a:br>
              <a:rPr lang="it-IT" sz="2800" dirty="0" smtClean="0"/>
            </a:br>
            <a:r>
              <a:rPr lang="it-IT" sz="2800" dirty="0" smtClean="0"/>
              <a:t/>
            </a:r>
            <a:br>
              <a:rPr lang="it-IT" sz="2800" dirty="0" smtClean="0"/>
            </a:br>
            <a:r>
              <a:rPr lang="it-IT" sz="2800" dirty="0" smtClean="0"/>
              <a:t/>
            </a:r>
            <a:br>
              <a:rPr lang="it-IT" sz="2800" dirty="0" smtClean="0"/>
            </a:br>
            <a:r>
              <a:rPr lang="it-IT" sz="2800" u="sng" dirty="0" smtClean="0"/>
              <a:t>Il titolo 12°</a:t>
            </a:r>
            <a:r>
              <a:rPr lang="it-IT" sz="2800" dirty="0" smtClean="0"/>
              <a:t> –  articoli da 298 a 303 – riporta le </a:t>
            </a:r>
            <a:r>
              <a:rPr lang="it-IT" sz="2800" dirty="0" smtClean="0">
                <a:latin typeface="Arial Black" pitchFamily="34" charset="0"/>
              </a:rPr>
              <a:t>disposizioni sanzionatorie</a:t>
            </a:r>
            <a:r>
              <a:rPr lang="it-IT" sz="2800" dirty="0" smtClean="0"/>
              <a:t>.</a:t>
            </a:r>
            <a:br>
              <a:rPr lang="it-IT" sz="2800" dirty="0" smtClean="0"/>
            </a:br>
            <a:r>
              <a:rPr lang="it-IT" sz="2800" dirty="0" smtClean="0"/>
              <a:t>                                                                                      </a:t>
            </a:r>
            <a:br>
              <a:rPr lang="it-IT" sz="2800" dirty="0" smtClean="0"/>
            </a:br>
            <a:r>
              <a:rPr lang="it-IT" sz="2800" dirty="0" smtClean="0"/>
              <a:t/>
            </a:r>
            <a:br>
              <a:rPr lang="it-IT" sz="2800" dirty="0" smtClean="0"/>
            </a:br>
            <a:endParaRPr lang="it-IT" sz="4000" dirty="0" smtClean="0">
              <a:latin typeface="Bodoni MT"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4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ppt_w</p:attrName>
                                        </p:attrNameLst>
                                      </p:cBhvr>
                                      <p:tavLst>
                                        <p:tav tm="0" fmla="#ppt_w*sin(2.5*pi*$)">
                                          <p:val>
                                            <p:fltVal val="0"/>
                                          </p:val>
                                        </p:tav>
                                        <p:tav tm="100000">
                                          <p:val>
                                            <p:fltVal val="1"/>
                                          </p:val>
                                        </p:tav>
                                      </p:tavLst>
                                    </p:anim>
                                    <p:anim calcmode="lin" valueType="num">
                                      <p:cBhvr>
                                        <p:cTn id="9"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457200" y="285750"/>
            <a:ext cx="8229600" cy="5610225"/>
          </a:xfrm>
        </p:spPr>
        <p:txBody>
          <a:bodyPr>
            <a:normAutofit/>
          </a:bodyPr>
          <a:lstStyle/>
          <a:p>
            <a:pPr marL="0" indent="0" algn="ctr" eaLnBrk="1" fontAlgn="auto" hangingPunct="1">
              <a:spcAft>
                <a:spcPts val="0"/>
              </a:spcAft>
              <a:buClr>
                <a:schemeClr val="tx1">
                  <a:shade val="95000"/>
                </a:schemeClr>
              </a:buClr>
              <a:buFontTx/>
              <a:buNone/>
              <a:defRPr/>
            </a:pPr>
            <a:endParaRPr lang="it-IT" dirty="0" smtClean="0"/>
          </a:p>
          <a:p>
            <a:pPr marL="0" indent="0" algn="ctr" eaLnBrk="1" fontAlgn="auto" hangingPunct="1">
              <a:spcAft>
                <a:spcPts val="0"/>
              </a:spcAft>
              <a:buClr>
                <a:schemeClr val="tx1">
                  <a:shade val="95000"/>
                </a:schemeClr>
              </a:buClr>
              <a:buFontTx/>
              <a:buNone/>
              <a:defRPr/>
            </a:pPr>
            <a:r>
              <a:rPr lang="it-IT" dirty="0" smtClean="0"/>
              <a:t>Il primo tratta, </a:t>
            </a:r>
          </a:p>
          <a:p>
            <a:pPr marL="0" indent="0" algn="ctr" eaLnBrk="1" fontAlgn="auto" hangingPunct="1">
              <a:spcAft>
                <a:spcPts val="0"/>
              </a:spcAft>
              <a:buClr>
                <a:schemeClr val="tx1">
                  <a:shade val="95000"/>
                </a:schemeClr>
              </a:buClr>
              <a:buFontTx/>
              <a:buNone/>
              <a:defRPr/>
            </a:pPr>
            <a:r>
              <a:rPr lang="it-IT" dirty="0" smtClean="0"/>
              <a:t>diffusamente e minuziosamente,</a:t>
            </a:r>
          </a:p>
          <a:p>
            <a:pPr marL="0" indent="0" algn="ctr" eaLnBrk="1" fontAlgn="auto" hangingPunct="1">
              <a:spcAft>
                <a:spcPts val="0"/>
              </a:spcAft>
              <a:buClr>
                <a:schemeClr val="tx1">
                  <a:shade val="95000"/>
                </a:schemeClr>
              </a:buClr>
              <a:buFontTx/>
              <a:buNone/>
              <a:defRPr/>
            </a:pPr>
            <a:r>
              <a:rPr lang="it-IT" dirty="0" smtClean="0"/>
              <a:t> della sicurezza dei lavoratori</a:t>
            </a:r>
          </a:p>
          <a:p>
            <a:pPr marL="0" indent="0" algn="ctr" eaLnBrk="1" fontAlgn="auto" hangingPunct="1">
              <a:spcAft>
                <a:spcPts val="0"/>
              </a:spcAft>
              <a:buClr>
                <a:schemeClr val="tx1">
                  <a:shade val="95000"/>
                </a:schemeClr>
              </a:buClr>
              <a:buFontTx/>
              <a:buNone/>
              <a:defRPr/>
            </a:pPr>
            <a:r>
              <a:rPr lang="it-IT" dirty="0" smtClean="0"/>
              <a:t> in qualsiasi ambiente di lavoro.</a:t>
            </a:r>
          </a:p>
          <a:p>
            <a:pPr marL="0" indent="0" algn="ctr" eaLnBrk="1" fontAlgn="auto" hangingPunct="1">
              <a:spcAft>
                <a:spcPts val="0"/>
              </a:spcAft>
              <a:buClr>
                <a:schemeClr val="tx1">
                  <a:shade val="95000"/>
                </a:schemeClr>
              </a:buClr>
              <a:buFontTx/>
              <a:buNone/>
              <a:defRPr/>
            </a:pPr>
            <a:endParaRPr lang="it-IT" dirty="0" smtClean="0"/>
          </a:p>
          <a:p>
            <a:pPr marL="0" indent="0" algn="ctr" eaLnBrk="1" fontAlgn="auto" hangingPunct="1">
              <a:spcAft>
                <a:spcPts val="0"/>
              </a:spcAft>
              <a:buClr>
                <a:schemeClr val="tx1">
                  <a:shade val="95000"/>
                </a:schemeClr>
              </a:buClr>
              <a:buFontTx/>
              <a:buNone/>
              <a:defRPr/>
            </a:pPr>
            <a:endParaRPr lang="it-IT" dirty="0" smtClean="0"/>
          </a:p>
          <a:p>
            <a:pPr marL="0" indent="0" algn="ctr" eaLnBrk="1" fontAlgn="auto" hangingPunct="1">
              <a:spcAft>
                <a:spcPts val="0"/>
              </a:spcAft>
              <a:buClr>
                <a:schemeClr val="tx1">
                  <a:shade val="95000"/>
                </a:schemeClr>
              </a:buClr>
              <a:buFontTx/>
              <a:buNone/>
              <a:defRPr/>
            </a:pPr>
            <a:r>
              <a:rPr lang="it-IT" dirty="0" smtClean="0"/>
              <a:t>Il secondo tratta,</a:t>
            </a:r>
          </a:p>
          <a:p>
            <a:pPr marL="0" indent="0" algn="ctr" eaLnBrk="1" fontAlgn="auto" hangingPunct="1">
              <a:spcAft>
                <a:spcPts val="0"/>
              </a:spcAft>
              <a:buClr>
                <a:schemeClr val="tx1">
                  <a:shade val="95000"/>
                </a:schemeClr>
              </a:buClr>
              <a:buFontTx/>
              <a:buNone/>
              <a:defRPr/>
            </a:pPr>
            <a:r>
              <a:rPr lang="it-IT" dirty="0" smtClean="0"/>
              <a:t> diffusamente e minuziosamente,</a:t>
            </a:r>
          </a:p>
          <a:p>
            <a:pPr marL="0" indent="0" algn="ctr" eaLnBrk="1" fontAlgn="auto" hangingPunct="1">
              <a:spcAft>
                <a:spcPts val="0"/>
              </a:spcAft>
              <a:buClr>
                <a:schemeClr val="tx1">
                  <a:shade val="95000"/>
                </a:schemeClr>
              </a:buClr>
              <a:buFontTx/>
              <a:buNone/>
              <a:defRPr/>
            </a:pPr>
            <a:r>
              <a:rPr lang="it-IT" dirty="0" smtClean="0"/>
              <a:t> della sicurezza dei lavoratori</a:t>
            </a:r>
          </a:p>
          <a:p>
            <a:pPr marL="0" indent="0" algn="ctr" eaLnBrk="1" fontAlgn="auto" hangingPunct="1">
              <a:spcAft>
                <a:spcPts val="0"/>
              </a:spcAft>
              <a:buClr>
                <a:schemeClr val="tx1">
                  <a:shade val="95000"/>
                </a:schemeClr>
              </a:buClr>
              <a:buFontTx/>
              <a:buNone/>
              <a:defRPr/>
            </a:pPr>
            <a:r>
              <a:rPr lang="it-IT" dirty="0" smtClean="0"/>
              <a:t> in tutti i cantieri edili.</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1"/>
          </p:nvPr>
        </p:nvSpPr>
        <p:spPr>
          <a:xfrm>
            <a:off x="0" y="0"/>
            <a:ext cx="9144000" cy="5214938"/>
          </a:xfrm>
        </p:spPr>
        <p:txBody>
          <a:bodyPr/>
          <a:lstStyle/>
          <a:p>
            <a:pPr marL="0" indent="0" algn="ctr" eaLnBrk="1" hangingPunct="1">
              <a:buFontTx/>
              <a:buNone/>
            </a:pPr>
            <a:endParaRPr lang="it-IT" smtClean="0"/>
          </a:p>
          <a:p>
            <a:pPr marL="0" indent="0" algn="ctr" eaLnBrk="1" hangingPunct="1">
              <a:buFontTx/>
              <a:buNone/>
            </a:pPr>
            <a:r>
              <a:rPr lang="it-IT" smtClean="0"/>
              <a:t>Si apre allora un mercato di lavoro del tutto </a:t>
            </a:r>
            <a:r>
              <a:rPr lang="it-IT" b="1" u="sng" smtClean="0"/>
              <a:t>nuovo</a:t>
            </a:r>
            <a:r>
              <a:rPr lang="it-IT" smtClean="0"/>
              <a:t>,</a:t>
            </a:r>
          </a:p>
          <a:p>
            <a:pPr marL="0" indent="0" algn="ctr" eaLnBrk="1" hangingPunct="1">
              <a:buFontTx/>
              <a:buNone/>
            </a:pPr>
            <a:r>
              <a:rPr lang="it-IT" smtClean="0"/>
              <a:t>in specie per l’ingegnere libero professionista, </a:t>
            </a:r>
          </a:p>
          <a:p>
            <a:pPr marL="0" indent="0" algn="ctr" eaLnBrk="1" hangingPunct="1">
              <a:buFontTx/>
              <a:buNone/>
            </a:pPr>
            <a:r>
              <a:rPr lang="it-IT" smtClean="0"/>
              <a:t>ma pure per il tecnico in generale,</a:t>
            </a:r>
          </a:p>
          <a:p>
            <a:pPr marL="0" indent="0" algn="ctr" eaLnBrk="1" hangingPunct="1">
              <a:buFontTx/>
              <a:buNone/>
            </a:pPr>
            <a:r>
              <a:rPr lang="it-IT" smtClean="0"/>
              <a:t> </a:t>
            </a:r>
            <a:r>
              <a:rPr lang="it-IT" sz="3600" smtClean="0">
                <a:latin typeface="Monotype Corsiva" pitchFamily="66" charset="0"/>
                <a:cs typeface="Times New Roman" pitchFamily="18" charset="0"/>
              </a:rPr>
              <a:t>di entità,  allora,  non immaginabile</a:t>
            </a:r>
            <a:r>
              <a:rPr lang="it-IT" smtClean="0"/>
              <a:t>.</a:t>
            </a:r>
          </a:p>
          <a:p>
            <a:pPr marL="0" indent="0" algn="ctr" eaLnBrk="1" hangingPunct="1">
              <a:buFontTx/>
              <a:buNone/>
            </a:pPr>
            <a:endParaRPr lang="it-IT" smtClean="0"/>
          </a:p>
          <a:p>
            <a:pPr marL="0" indent="0" algn="ctr" eaLnBrk="1" hangingPunct="1">
              <a:buFontTx/>
              <a:buNone/>
            </a:pPr>
            <a:r>
              <a:rPr lang="it-IT" smtClean="0"/>
              <a:t>Non c’è, infatti, posto di lavoro,</a:t>
            </a:r>
          </a:p>
          <a:p>
            <a:pPr marL="0" indent="0" algn="ctr" eaLnBrk="1" hangingPunct="1">
              <a:buFontTx/>
              <a:buNone/>
            </a:pPr>
            <a:r>
              <a:rPr lang="it-IT" smtClean="0"/>
              <a:t> che non richieda l’utilizzo di un tecnico che</a:t>
            </a:r>
          </a:p>
          <a:p>
            <a:pPr marL="0" indent="0" algn="ctr" eaLnBrk="1" hangingPunct="1">
              <a:buFontTx/>
              <a:buNone/>
            </a:pPr>
            <a:r>
              <a:rPr lang="it-IT" smtClean="0"/>
              <a:t> progetti e/o gestisca  la sicurezza e la salute </a:t>
            </a:r>
          </a:p>
          <a:p>
            <a:pPr marL="0" indent="0" algn="ctr" eaLnBrk="1" hangingPunct="1">
              <a:buFontTx/>
              <a:buNone/>
            </a:pPr>
            <a:r>
              <a:rPr lang="it-IT" smtClean="0"/>
              <a:t>dei lavoratori che operano in tale posto di lavoro.</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214313" y="0"/>
            <a:ext cx="8929687" cy="5572125"/>
          </a:xfrm>
        </p:spPr>
        <p:txBody>
          <a:bodyPr>
            <a:normAutofit fontScale="92500" lnSpcReduction="10000"/>
          </a:bodyPr>
          <a:lstStyle/>
          <a:p>
            <a:pPr marL="609600" indent="-609600" eaLnBrk="1" fontAlgn="auto" hangingPunct="1">
              <a:lnSpc>
                <a:spcPct val="90000"/>
              </a:lnSpc>
              <a:spcAft>
                <a:spcPts val="0"/>
              </a:spcAft>
              <a:buClr>
                <a:schemeClr val="accent3"/>
              </a:buClr>
              <a:buFontTx/>
              <a:buNone/>
              <a:defRPr/>
            </a:pPr>
            <a:endParaRPr lang="it-IT" dirty="0" smtClean="0"/>
          </a:p>
          <a:p>
            <a:pPr marL="609600" indent="-609600" eaLnBrk="1" fontAlgn="auto" hangingPunct="1">
              <a:lnSpc>
                <a:spcPct val="90000"/>
              </a:lnSpc>
              <a:spcAft>
                <a:spcPts val="0"/>
              </a:spcAft>
              <a:buClr>
                <a:schemeClr val="accent3"/>
              </a:buClr>
              <a:buFontTx/>
              <a:buNone/>
              <a:defRPr/>
            </a:pPr>
            <a:r>
              <a:rPr lang="it-IT" dirty="0" smtClean="0"/>
              <a:t>In ogni azienda infatti occorre:</a:t>
            </a:r>
          </a:p>
          <a:p>
            <a:pPr marL="609600" indent="-609600" eaLnBrk="1" fontAlgn="auto" hangingPunct="1">
              <a:lnSpc>
                <a:spcPct val="90000"/>
              </a:lnSpc>
              <a:spcAft>
                <a:spcPts val="0"/>
              </a:spcAft>
              <a:buClr>
                <a:schemeClr val="accent3"/>
              </a:buClr>
              <a:buFontTx/>
              <a:buNone/>
              <a:defRPr/>
            </a:pPr>
            <a:endParaRPr lang="it-IT" dirty="0" smtClean="0"/>
          </a:p>
          <a:p>
            <a:pPr marL="609600" indent="-609600" eaLnBrk="1" fontAlgn="auto" hangingPunct="1">
              <a:lnSpc>
                <a:spcPct val="90000"/>
              </a:lnSpc>
              <a:spcAft>
                <a:spcPts val="0"/>
              </a:spcAft>
              <a:buClr>
                <a:schemeClr val="accent3"/>
              </a:buClr>
              <a:buFontTx/>
              <a:buAutoNum type="arabicPeriod"/>
              <a:defRPr/>
            </a:pPr>
            <a:r>
              <a:rPr lang="it-IT" dirty="0" smtClean="0"/>
              <a:t>Effettuare la valutazione dei rischi presenti nella stessa.</a:t>
            </a:r>
          </a:p>
          <a:p>
            <a:pPr marL="609600" indent="-609600" eaLnBrk="1" fontAlgn="auto" hangingPunct="1">
              <a:lnSpc>
                <a:spcPct val="90000"/>
              </a:lnSpc>
              <a:spcAft>
                <a:spcPts val="0"/>
              </a:spcAft>
              <a:buClr>
                <a:schemeClr val="accent3"/>
              </a:buClr>
              <a:buFont typeface="Wingdings 3" pitchFamily="18" charset="2"/>
              <a:buNone/>
              <a:defRPr/>
            </a:pPr>
            <a:r>
              <a:rPr lang="it-IT" dirty="0" smtClean="0"/>
              <a:t>      Subito dopo azzerare, o al limite  ridurre  al mi-nimo, detti rischi.</a:t>
            </a:r>
          </a:p>
          <a:p>
            <a:pPr marL="609600" indent="-609600" eaLnBrk="1" fontAlgn="auto" hangingPunct="1">
              <a:lnSpc>
                <a:spcPct val="90000"/>
              </a:lnSpc>
              <a:spcAft>
                <a:spcPts val="0"/>
              </a:spcAft>
              <a:buClr>
                <a:schemeClr val="accent3"/>
              </a:buClr>
              <a:buFontTx/>
              <a:buAutoNum type="arabicPeriod"/>
              <a:defRPr/>
            </a:pPr>
            <a:endParaRPr lang="it-IT" dirty="0" smtClean="0"/>
          </a:p>
          <a:p>
            <a:pPr marL="625475" indent="-625475" eaLnBrk="1" fontAlgn="auto" hangingPunct="1">
              <a:lnSpc>
                <a:spcPct val="90000"/>
              </a:lnSpc>
              <a:spcAft>
                <a:spcPts val="0"/>
              </a:spcAft>
              <a:buClr>
                <a:schemeClr val="accent3"/>
              </a:buClr>
              <a:buFontTx/>
              <a:buAutoNum type="arabicPeriod"/>
              <a:defRPr/>
            </a:pPr>
            <a:r>
              <a:rPr lang="it-IT" dirty="0" smtClean="0"/>
              <a:t>Verificare il rispetto delle vigenti norme di sicurezza:</a:t>
            </a:r>
          </a:p>
          <a:p>
            <a:pPr marL="625475" indent="-625475" eaLnBrk="1" fontAlgn="auto" hangingPunct="1">
              <a:lnSpc>
                <a:spcPct val="90000"/>
              </a:lnSpc>
              <a:spcAft>
                <a:spcPts val="0"/>
              </a:spcAft>
              <a:buClr>
                <a:schemeClr val="accent3"/>
              </a:buClr>
              <a:buFont typeface="Wingdings 3" pitchFamily="18" charset="2"/>
              <a:buNone/>
              <a:defRPr/>
            </a:pPr>
            <a:endParaRPr lang="it-IT" dirty="0" smtClean="0"/>
          </a:p>
          <a:p>
            <a:pPr marL="1071563" indent="-169863" eaLnBrk="1" fontAlgn="auto" hangingPunct="1">
              <a:lnSpc>
                <a:spcPct val="90000"/>
              </a:lnSpc>
              <a:spcAft>
                <a:spcPts val="0"/>
              </a:spcAft>
              <a:buClr>
                <a:schemeClr val="accent3"/>
              </a:buClr>
              <a:buFont typeface="Wingdings 2"/>
              <a:buChar char=""/>
              <a:defRPr/>
            </a:pPr>
            <a:r>
              <a:rPr lang="it-IT" dirty="0" smtClean="0"/>
              <a:t>  per tutte le macchine, che ivi operano,</a:t>
            </a:r>
          </a:p>
          <a:p>
            <a:pPr marL="1071563" indent="-169863" eaLnBrk="1" fontAlgn="auto" hangingPunct="1">
              <a:lnSpc>
                <a:spcPct val="90000"/>
              </a:lnSpc>
              <a:spcAft>
                <a:spcPts val="0"/>
              </a:spcAft>
              <a:buClr>
                <a:schemeClr val="accent3"/>
              </a:buClr>
              <a:buFont typeface="Wingdings 2"/>
              <a:buChar char=""/>
              <a:defRPr/>
            </a:pPr>
            <a:r>
              <a:rPr lang="it-IT" dirty="0" smtClean="0"/>
              <a:t>  per tutti i posti di lavoro,</a:t>
            </a:r>
          </a:p>
          <a:p>
            <a:pPr marL="1071563" indent="-169863" eaLnBrk="1" fontAlgn="auto" hangingPunct="1">
              <a:lnSpc>
                <a:spcPct val="90000"/>
              </a:lnSpc>
              <a:spcAft>
                <a:spcPts val="0"/>
              </a:spcAft>
              <a:buClr>
                <a:schemeClr val="accent3"/>
              </a:buClr>
              <a:buFont typeface="Wingdings 2"/>
              <a:buChar char=""/>
              <a:defRPr/>
            </a:pPr>
            <a:r>
              <a:rPr lang="it-IT" dirty="0" smtClean="0"/>
              <a:t>  per tutte le mansioni che ciascun lavoratore   </a:t>
            </a:r>
          </a:p>
          <a:p>
            <a:pPr marL="1071563" indent="-169863" eaLnBrk="1" fontAlgn="auto" hangingPunct="1">
              <a:lnSpc>
                <a:spcPct val="90000"/>
              </a:lnSpc>
              <a:spcAft>
                <a:spcPts val="0"/>
              </a:spcAft>
              <a:buClr>
                <a:schemeClr val="accent3"/>
              </a:buClr>
              <a:buFont typeface="Wingdings 3" pitchFamily="18" charset="2"/>
              <a:buNone/>
              <a:defRPr/>
            </a:pPr>
            <a:r>
              <a:rPr lang="it-IT" dirty="0" smtClean="0"/>
              <a:t>    ricopre.</a:t>
            </a:r>
          </a:p>
          <a:p>
            <a:pPr marL="609600" indent="-609600" eaLnBrk="1" fontAlgn="auto" hangingPunct="1">
              <a:lnSpc>
                <a:spcPct val="90000"/>
              </a:lnSpc>
              <a:spcAft>
                <a:spcPts val="0"/>
              </a:spcAft>
              <a:buClr>
                <a:schemeClr val="accent3"/>
              </a:buClr>
              <a:buFontTx/>
              <a:buNone/>
              <a:defRPr/>
            </a:pPr>
            <a:endParaRPr lang="it-IT" sz="3200" dirty="0" smtClean="0"/>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idx="1"/>
          </p:nvPr>
        </p:nvSpPr>
        <p:spPr>
          <a:xfrm>
            <a:off x="0" y="0"/>
            <a:ext cx="9144000" cy="4857750"/>
          </a:xfrm>
        </p:spPr>
        <p:txBody>
          <a:bodyPr/>
          <a:lstStyle/>
          <a:p>
            <a:pPr marL="0" indent="0" algn="ctr" eaLnBrk="1" hangingPunct="1">
              <a:buFontTx/>
              <a:buNone/>
            </a:pPr>
            <a:endParaRPr lang="it-IT" smtClean="0"/>
          </a:p>
          <a:p>
            <a:pPr marL="0" indent="0" algn="ctr" eaLnBrk="1" hangingPunct="1">
              <a:buFontTx/>
              <a:buNone/>
            </a:pPr>
            <a:r>
              <a:rPr lang="it-IT" smtClean="0"/>
              <a:t>Ed ancora, nella stragrande maggioranza</a:t>
            </a:r>
          </a:p>
          <a:p>
            <a:pPr marL="0" indent="0" algn="ctr" eaLnBrk="1" hangingPunct="1">
              <a:buFontTx/>
              <a:buNone/>
            </a:pPr>
            <a:r>
              <a:rPr lang="it-IT" smtClean="0"/>
              <a:t> dei cantieri edili, occorre redigere il cosiddetto</a:t>
            </a:r>
          </a:p>
          <a:p>
            <a:pPr marL="0" indent="0" algn="ctr" eaLnBrk="1" hangingPunct="1">
              <a:buFontTx/>
              <a:buNone/>
            </a:pPr>
            <a:r>
              <a:rPr lang="it-IT" smtClean="0"/>
              <a:t> “</a:t>
            </a:r>
            <a:r>
              <a:rPr lang="it-IT" b="1" u="sng" smtClean="0">
                <a:latin typeface="Monotype Corsiva" pitchFamily="66" charset="0"/>
              </a:rPr>
              <a:t>piano di sicurezza e di coordinamento della sicurezza</a:t>
            </a:r>
            <a:r>
              <a:rPr lang="it-IT" smtClean="0"/>
              <a:t>”.</a:t>
            </a:r>
          </a:p>
          <a:p>
            <a:pPr marL="0" indent="0" algn="ctr" eaLnBrk="1" hangingPunct="1">
              <a:buFontTx/>
              <a:buNone/>
            </a:pPr>
            <a:endParaRPr lang="it-IT" smtClean="0"/>
          </a:p>
          <a:p>
            <a:pPr marL="0" indent="0" algn="ctr" eaLnBrk="1" hangingPunct="1">
              <a:buFontTx/>
              <a:buNone/>
            </a:pPr>
            <a:r>
              <a:rPr lang="it-IT" smtClean="0"/>
              <a:t>Per non parlare poi dell’obbligo  di redigere,</a:t>
            </a:r>
          </a:p>
          <a:p>
            <a:pPr marL="0" indent="0" algn="ctr" eaLnBrk="1" hangingPunct="1">
              <a:buFontTx/>
              <a:buNone/>
            </a:pPr>
            <a:r>
              <a:rPr lang="it-IT" smtClean="0"/>
              <a:t>per ogni impresa edile,</a:t>
            </a:r>
          </a:p>
          <a:p>
            <a:pPr marL="0" indent="0" algn="ctr" eaLnBrk="1" hangingPunct="1">
              <a:buFontTx/>
              <a:buNone/>
            </a:pPr>
            <a:r>
              <a:rPr lang="it-IT" smtClean="0"/>
              <a:t> e per ogni opera a farsi, </a:t>
            </a:r>
          </a:p>
          <a:p>
            <a:pPr marL="0" indent="0" algn="ctr" eaLnBrk="1" hangingPunct="1">
              <a:buFontTx/>
              <a:buNone/>
            </a:pPr>
            <a:r>
              <a:rPr lang="it-IT" smtClean="0"/>
              <a:t>il “</a:t>
            </a:r>
            <a:r>
              <a:rPr lang="it-IT" b="1" u="sng" smtClean="0">
                <a:latin typeface="Monotype Corsiva" pitchFamily="66" charset="0"/>
              </a:rPr>
              <a:t>piano operativo di sicurezza</a:t>
            </a:r>
            <a:r>
              <a:rPr lang="it-IT" smtClean="0"/>
              <a:t>” (pos). </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0" y="0"/>
            <a:ext cx="9144000" cy="5357813"/>
          </a:xfrm>
        </p:spPr>
        <p:txBody>
          <a:bodyPr>
            <a:normAutofit/>
          </a:bodyPr>
          <a:lstStyle/>
          <a:p>
            <a:pPr marL="0" indent="0" algn="ctr" eaLnBrk="1" fontAlgn="auto" hangingPunct="1">
              <a:spcAft>
                <a:spcPts val="0"/>
              </a:spcAft>
              <a:buClr>
                <a:schemeClr val="accent3"/>
              </a:buClr>
              <a:buFontTx/>
              <a:buNone/>
              <a:defRPr/>
            </a:pPr>
            <a:endParaRPr lang="it-IT" sz="3000" dirty="0" smtClean="0"/>
          </a:p>
          <a:p>
            <a:pPr marL="0" indent="0" algn="ctr" eaLnBrk="1" fontAlgn="auto" hangingPunct="1">
              <a:spcAft>
                <a:spcPts val="0"/>
              </a:spcAft>
              <a:buClr>
                <a:schemeClr val="accent3"/>
              </a:buClr>
              <a:buFontTx/>
              <a:buNone/>
              <a:defRPr/>
            </a:pPr>
            <a:r>
              <a:rPr lang="it-IT" sz="3000" dirty="0" smtClean="0"/>
              <a:t>Oltre a quanto detto, un altro </a:t>
            </a:r>
            <a:r>
              <a:rPr lang="it-IT" sz="3000" dirty="0" err="1" smtClean="0"/>
              <a:t>D.Lgs</a:t>
            </a:r>
            <a:endParaRPr lang="it-IT" sz="3000" dirty="0" smtClean="0"/>
          </a:p>
          <a:p>
            <a:pPr marL="0" indent="0" algn="ctr" eaLnBrk="1" fontAlgn="auto" hangingPunct="1">
              <a:spcAft>
                <a:spcPts val="0"/>
              </a:spcAft>
              <a:buClr>
                <a:schemeClr val="accent3"/>
              </a:buClr>
              <a:buFontTx/>
              <a:buNone/>
              <a:defRPr/>
            </a:pPr>
            <a:r>
              <a:rPr lang="it-IT" sz="3000" dirty="0" smtClean="0"/>
              <a:t> – il 459/96, la cosiddetta </a:t>
            </a:r>
            <a:r>
              <a:rPr lang="it-IT" sz="3000" b="1" i="1" dirty="0" smtClean="0">
                <a:latin typeface="Monotype Corsiva" pitchFamily="66" charset="0"/>
              </a:rPr>
              <a:t>Direttiva Macchina</a:t>
            </a:r>
            <a:r>
              <a:rPr lang="it-IT" sz="3000" dirty="0" smtClean="0"/>
              <a:t> –</a:t>
            </a:r>
          </a:p>
          <a:p>
            <a:pPr marL="0" indent="0" algn="ctr" eaLnBrk="1" fontAlgn="auto" hangingPunct="1">
              <a:spcAft>
                <a:spcPts val="0"/>
              </a:spcAft>
              <a:buClr>
                <a:schemeClr val="accent3"/>
              </a:buClr>
              <a:buFontTx/>
              <a:buNone/>
              <a:defRPr/>
            </a:pPr>
            <a:r>
              <a:rPr lang="it-IT" sz="3000" dirty="0" smtClean="0"/>
              <a:t> ha creato un altro, e non piccolo,</a:t>
            </a:r>
          </a:p>
          <a:p>
            <a:pPr marL="0" indent="0" algn="ctr" eaLnBrk="1" fontAlgn="auto" hangingPunct="1">
              <a:spcAft>
                <a:spcPts val="0"/>
              </a:spcAft>
              <a:buClr>
                <a:schemeClr val="accent3"/>
              </a:buClr>
              <a:buFontTx/>
              <a:buNone/>
              <a:defRPr/>
            </a:pPr>
            <a:r>
              <a:rPr lang="it-IT" sz="3000" dirty="0" smtClean="0"/>
              <a:t> mercato della sicurezza.</a:t>
            </a:r>
          </a:p>
          <a:p>
            <a:pPr marL="0" indent="0" algn="ctr" eaLnBrk="1" fontAlgn="auto" hangingPunct="1">
              <a:spcAft>
                <a:spcPts val="0"/>
              </a:spcAft>
              <a:buClr>
                <a:schemeClr val="accent3"/>
              </a:buClr>
              <a:buFontTx/>
              <a:buNone/>
              <a:defRPr/>
            </a:pPr>
            <a:endParaRPr lang="it-IT" sz="3000" dirty="0" smtClean="0"/>
          </a:p>
          <a:p>
            <a:pPr marL="0" indent="0" algn="ctr" eaLnBrk="1" fontAlgn="auto" hangingPunct="1">
              <a:spcAft>
                <a:spcPts val="0"/>
              </a:spcAft>
              <a:buClr>
                <a:schemeClr val="accent3"/>
              </a:buClr>
              <a:buFontTx/>
              <a:buNone/>
              <a:defRPr/>
            </a:pPr>
            <a:r>
              <a:rPr lang="it-IT" sz="3000" dirty="0" smtClean="0"/>
              <a:t>Tale nuova legge fa obbligo infatti che,</a:t>
            </a:r>
          </a:p>
          <a:p>
            <a:pPr marL="0" indent="0" algn="ctr" eaLnBrk="1" fontAlgn="auto" hangingPunct="1">
              <a:spcAft>
                <a:spcPts val="0"/>
              </a:spcAft>
              <a:buClr>
                <a:schemeClr val="accent3"/>
              </a:buClr>
              <a:buFontTx/>
              <a:buNone/>
              <a:defRPr/>
            </a:pPr>
            <a:r>
              <a:rPr lang="it-IT" sz="3000" dirty="0" smtClean="0"/>
              <a:t> </a:t>
            </a:r>
            <a:r>
              <a:rPr lang="it-IT" sz="3000" b="1" dirty="0" smtClean="0"/>
              <a:t>tutte le macchine commercializzate,</a:t>
            </a:r>
          </a:p>
          <a:p>
            <a:pPr marL="0" indent="0" algn="ctr" eaLnBrk="1" fontAlgn="auto" hangingPunct="1">
              <a:spcAft>
                <a:spcPts val="0"/>
              </a:spcAft>
              <a:buClr>
                <a:schemeClr val="accent3"/>
              </a:buClr>
              <a:buFontTx/>
              <a:buNone/>
              <a:defRPr/>
            </a:pPr>
            <a:r>
              <a:rPr lang="it-IT" sz="3000" b="1" dirty="0" smtClean="0"/>
              <a:t> dopo il 21 settembre 1996,</a:t>
            </a:r>
          </a:p>
          <a:p>
            <a:pPr marL="0" indent="0" algn="ctr" eaLnBrk="1" fontAlgn="auto" hangingPunct="1">
              <a:spcAft>
                <a:spcPts val="0"/>
              </a:spcAft>
              <a:buClr>
                <a:schemeClr val="accent3"/>
              </a:buClr>
              <a:buFontTx/>
              <a:buNone/>
              <a:defRPr/>
            </a:pPr>
            <a:r>
              <a:rPr lang="it-IT" sz="3000" dirty="0" smtClean="0"/>
              <a:t> devono essere marcate </a:t>
            </a:r>
            <a:r>
              <a:rPr lang="it-IT" sz="4000" b="1" dirty="0" smtClean="0"/>
              <a:t>CE</a:t>
            </a:r>
            <a:r>
              <a:rPr lang="it-IT" sz="3000" dirty="0" smtClean="0"/>
              <a:t>.</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28674" name="Rectangle 3"/>
          <p:cNvSpPr>
            <a:spLocks noGrp="1" noChangeArrowheads="1"/>
          </p:cNvSpPr>
          <p:nvPr>
            <p:ph idx="1"/>
          </p:nvPr>
        </p:nvSpPr>
        <p:spPr>
          <a:xfrm>
            <a:off x="0" y="0"/>
            <a:ext cx="9144000" cy="6858000"/>
          </a:xfrm>
        </p:spPr>
        <p:txBody>
          <a:bodyPr/>
          <a:lstStyle/>
          <a:p>
            <a:pPr marL="0" indent="0" algn="ctr" eaLnBrk="1" hangingPunct="1">
              <a:lnSpc>
                <a:spcPct val="90000"/>
              </a:lnSpc>
              <a:buFontTx/>
              <a:buNone/>
            </a:pPr>
            <a:endParaRPr lang="it-IT" smtClean="0"/>
          </a:p>
          <a:p>
            <a:pPr marL="0" indent="0" algn="ctr" eaLnBrk="1" hangingPunct="1">
              <a:lnSpc>
                <a:spcPct val="90000"/>
              </a:lnSpc>
              <a:buFontTx/>
              <a:buNone/>
            </a:pPr>
            <a:r>
              <a:rPr lang="it-IT" sz="3200" smtClean="0"/>
              <a:t>Il costruttore appone la marcatura CE solo dopo che un </a:t>
            </a:r>
            <a:r>
              <a:rPr lang="it-IT" sz="3200" b="1" smtClean="0"/>
              <a:t>tecnico della sicurezza</a:t>
            </a:r>
            <a:r>
              <a:rPr lang="it-IT" sz="3200" smtClean="0"/>
              <a:t> ha compiutamente verificato</a:t>
            </a:r>
          </a:p>
          <a:p>
            <a:pPr marL="0" indent="0" algn="ctr" eaLnBrk="1" hangingPunct="1">
              <a:lnSpc>
                <a:spcPct val="90000"/>
              </a:lnSpc>
              <a:buFontTx/>
              <a:buNone/>
            </a:pPr>
            <a:r>
              <a:rPr lang="it-IT" sz="3200" smtClean="0"/>
              <a:t> che la specifica macchina,</a:t>
            </a:r>
          </a:p>
          <a:p>
            <a:pPr marL="0" indent="0" algn="ctr" eaLnBrk="1" hangingPunct="1">
              <a:lnSpc>
                <a:spcPct val="90000"/>
              </a:lnSpc>
              <a:buFontTx/>
              <a:buNone/>
            </a:pPr>
            <a:r>
              <a:rPr lang="it-IT" sz="3200" smtClean="0"/>
              <a:t> è sicura al 100%.</a:t>
            </a:r>
          </a:p>
          <a:p>
            <a:pPr marL="0" indent="0" algn="ctr" eaLnBrk="1" hangingPunct="1">
              <a:lnSpc>
                <a:spcPct val="90000"/>
              </a:lnSpc>
              <a:buFontTx/>
              <a:buNone/>
            </a:pPr>
            <a:endParaRPr lang="it-IT" sz="3200" smtClean="0"/>
          </a:p>
          <a:p>
            <a:pPr marL="0" indent="0" algn="ctr" eaLnBrk="1" hangingPunct="1">
              <a:lnSpc>
                <a:spcPct val="90000"/>
              </a:lnSpc>
              <a:buFontTx/>
              <a:buNone/>
            </a:pPr>
            <a:r>
              <a:rPr lang="it-IT" sz="3200" smtClean="0"/>
              <a:t>Sono state poi emanate altre Direttive (giocattoli, prodotti di costruzioni, ecc.) per le quali l’iter procedurale è simile a quello già visto per la Direttiva Macchine. </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9144000" cy="6858000"/>
          </a:xfrm>
        </p:spPr>
        <p:txBody>
          <a:bodyPr>
            <a:normAutofit/>
          </a:bodyPr>
          <a:lstStyle/>
          <a:p>
            <a:pPr marL="357188" indent="0" algn="ctr" eaLnBrk="1" fontAlgn="auto" hangingPunct="1">
              <a:spcAft>
                <a:spcPts val="0"/>
              </a:spcAft>
              <a:buClr>
                <a:schemeClr val="accent3"/>
              </a:buClr>
              <a:buFontTx/>
              <a:buNone/>
              <a:defRPr/>
            </a:pPr>
            <a:r>
              <a:rPr lang="it-IT" sz="3600" dirty="0" smtClean="0"/>
              <a:t>Ovviamente</a:t>
            </a:r>
          </a:p>
          <a:p>
            <a:pPr marL="357188" indent="0" algn="ctr" eaLnBrk="1" fontAlgn="auto" hangingPunct="1">
              <a:spcAft>
                <a:spcPts val="0"/>
              </a:spcAft>
              <a:buClr>
                <a:schemeClr val="accent3"/>
              </a:buClr>
              <a:buFontTx/>
              <a:buNone/>
              <a:defRPr/>
            </a:pPr>
            <a:r>
              <a:rPr lang="it-IT" sz="3600" dirty="0" smtClean="0"/>
              <a:t> il</a:t>
            </a:r>
          </a:p>
          <a:p>
            <a:pPr marL="357188" indent="0" algn="ctr" eaLnBrk="1" fontAlgn="auto" hangingPunct="1">
              <a:spcAft>
                <a:spcPts val="0"/>
              </a:spcAft>
              <a:buClr>
                <a:schemeClr val="accent3"/>
              </a:buClr>
              <a:buFontTx/>
              <a:buNone/>
              <a:defRPr/>
            </a:pPr>
            <a:r>
              <a:rPr lang="it-IT" sz="3600" dirty="0" smtClean="0"/>
              <a:t> </a:t>
            </a:r>
            <a:r>
              <a:rPr lang="it-IT" sz="3600" b="1" dirty="0" smtClean="0"/>
              <a:t>tecnico della sicurezza</a:t>
            </a:r>
            <a:r>
              <a:rPr lang="it-IT" sz="3600" dirty="0" smtClean="0"/>
              <a:t>,</a:t>
            </a:r>
          </a:p>
          <a:p>
            <a:pPr marL="357188" indent="0" algn="ctr" eaLnBrk="1" fontAlgn="auto" hangingPunct="1">
              <a:spcAft>
                <a:spcPts val="0"/>
              </a:spcAft>
              <a:buClr>
                <a:schemeClr val="accent3"/>
              </a:buClr>
              <a:buFontTx/>
              <a:buNone/>
              <a:defRPr/>
            </a:pPr>
            <a:r>
              <a:rPr lang="it-IT" sz="3600" dirty="0" smtClean="0"/>
              <a:t>e cioè il tecnico che deve redigere o suggerire o fare da consulente sui predetti adempimenti,</a:t>
            </a:r>
          </a:p>
          <a:p>
            <a:pPr marL="357188" indent="0" algn="ctr" eaLnBrk="1" fontAlgn="auto" hangingPunct="1">
              <a:spcAft>
                <a:spcPts val="0"/>
              </a:spcAft>
              <a:buClr>
                <a:schemeClr val="accent3"/>
              </a:buClr>
              <a:buFontTx/>
              <a:buNone/>
              <a:defRPr/>
            </a:pPr>
            <a:r>
              <a:rPr lang="it-IT" sz="3600" dirty="0" smtClean="0"/>
              <a:t> nella stragrande maggioranza dei casi, è un tecnico </a:t>
            </a:r>
          </a:p>
          <a:p>
            <a:pPr marL="357188" indent="0" algn="ctr" eaLnBrk="1" fontAlgn="auto" hangingPunct="1">
              <a:spcAft>
                <a:spcPts val="0"/>
              </a:spcAft>
              <a:buClr>
                <a:schemeClr val="accent3"/>
              </a:buClr>
              <a:buFontTx/>
              <a:buNone/>
              <a:defRPr/>
            </a:pPr>
            <a:r>
              <a:rPr lang="it-IT" sz="3600" dirty="0" smtClean="0"/>
              <a:t>che si è “specializzato” in sicurezza.</a:t>
            </a:r>
          </a:p>
          <a:p>
            <a:pPr marL="357188" indent="0" algn="ctr" eaLnBrk="1" fontAlgn="auto" hangingPunct="1">
              <a:spcAft>
                <a:spcPts val="0"/>
              </a:spcAft>
              <a:buClr>
                <a:schemeClr val="accent3"/>
              </a:buClr>
              <a:buFontTx/>
              <a:buNone/>
              <a:defRPr/>
            </a:pPr>
            <a:endParaRPr lang="it-IT" sz="3600" dirty="0" smtClean="0"/>
          </a:p>
          <a:p>
            <a:pPr marL="357188" indent="0" eaLnBrk="1" fontAlgn="auto" hangingPunct="1">
              <a:spcAft>
                <a:spcPts val="0"/>
              </a:spcAft>
              <a:buClr>
                <a:schemeClr val="accent3"/>
              </a:buClr>
              <a:buFontTx/>
              <a:buNone/>
              <a:defRPr/>
            </a:pPr>
            <a:endParaRPr lang="it-IT" sz="3600"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0722" name="Rectangle 3"/>
          <p:cNvSpPr>
            <a:spLocks noGrp="1" noChangeArrowheads="1"/>
          </p:cNvSpPr>
          <p:nvPr>
            <p:ph idx="1"/>
          </p:nvPr>
        </p:nvSpPr>
        <p:spPr>
          <a:xfrm>
            <a:off x="0" y="214313"/>
            <a:ext cx="9144000" cy="5357812"/>
          </a:xfrm>
        </p:spPr>
        <p:txBody>
          <a:bodyPr/>
          <a:lstStyle/>
          <a:p>
            <a:pPr marL="0" indent="0" algn="ctr" eaLnBrk="1" hangingPunct="1">
              <a:buFontTx/>
              <a:buNone/>
            </a:pPr>
            <a:r>
              <a:rPr lang="it-IT" sz="3200" smtClean="0"/>
              <a:t>Ecco quindi</a:t>
            </a:r>
          </a:p>
          <a:p>
            <a:pPr marL="0" indent="0" algn="ctr" eaLnBrk="1" hangingPunct="1">
              <a:buFontTx/>
              <a:buNone/>
            </a:pPr>
            <a:r>
              <a:rPr lang="it-IT" sz="3200" smtClean="0"/>
              <a:t> </a:t>
            </a:r>
            <a:r>
              <a:rPr lang="it-IT" sz="3200" b="1" u="sng" smtClean="0"/>
              <a:t>lo straordinario nuovo mercato</a:t>
            </a:r>
          </a:p>
          <a:p>
            <a:pPr marL="0" indent="0" algn="ctr" eaLnBrk="1" hangingPunct="1">
              <a:buFontTx/>
              <a:buNone/>
            </a:pPr>
            <a:r>
              <a:rPr lang="it-IT" sz="3200" smtClean="0"/>
              <a:t>che si è aperto, dinanzi a voi neolaureati,</a:t>
            </a:r>
          </a:p>
          <a:p>
            <a:pPr marL="0" indent="0" algn="ctr" eaLnBrk="1" hangingPunct="1">
              <a:buFontTx/>
              <a:buNone/>
            </a:pPr>
            <a:r>
              <a:rPr lang="it-IT" sz="3200" smtClean="0"/>
              <a:t>nel caso vogliate indirizzare la vostra professione nel campo della:</a:t>
            </a:r>
          </a:p>
          <a:p>
            <a:pPr marL="0" indent="0" algn="ctr" eaLnBrk="1" hangingPunct="1">
              <a:buFontTx/>
              <a:buNone/>
            </a:pPr>
            <a:endParaRPr lang="it-IT" sz="3200" smtClean="0"/>
          </a:p>
          <a:p>
            <a:pPr marL="0" indent="0" algn="ctr" eaLnBrk="1" hangingPunct="1">
              <a:buFontTx/>
              <a:buNone/>
            </a:pPr>
            <a:r>
              <a:rPr lang="it-IT" sz="3200" b="1" u="sng" smtClean="0"/>
              <a:t>Sicurezza e Salute dei lavoratori negli ambienti di lavoro</a:t>
            </a:r>
          </a:p>
          <a:p>
            <a:pPr marL="0" indent="0" eaLnBrk="1" hangingPunct="1">
              <a:buFontTx/>
              <a:buNone/>
            </a:pPr>
            <a:endParaRPr lang="it-IT" sz="3200" b="1" u="sng"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9144000" cy="6858000"/>
          </a:xfrm>
        </p:spPr>
        <p:txBody>
          <a:bodyPr>
            <a:normAutofit/>
          </a:bodyPr>
          <a:lstStyle/>
          <a:p>
            <a:pPr marL="0" indent="0" eaLnBrk="1" fontAlgn="auto" hangingPunct="1">
              <a:lnSpc>
                <a:spcPct val="90000"/>
              </a:lnSpc>
              <a:spcAft>
                <a:spcPts val="0"/>
              </a:spcAft>
              <a:buClr>
                <a:schemeClr val="accent3"/>
              </a:buClr>
              <a:buFontTx/>
              <a:buNone/>
              <a:defRPr/>
            </a:pPr>
            <a:endParaRPr lang="it-IT" dirty="0" smtClean="0"/>
          </a:p>
          <a:p>
            <a:pPr marL="0" indent="0" algn="ctr" eaLnBrk="1" fontAlgn="auto" hangingPunct="1">
              <a:lnSpc>
                <a:spcPct val="90000"/>
              </a:lnSpc>
              <a:spcAft>
                <a:spcPts val="0"/>
              </a:spcAft>
              <a:buClr>
                <a:schemeClr val="accent3"/>
              </a:buClr>
              <a:buFontTx/>
              <a:buNone/>
              <a:defRPr/>
            </a:pPr>
            <a:r>
              <a:rPr lang="it-IT" sz="3200" dirty="0" smtClean="0"/>
              <a:t>Tale grossa fetta di mercato,</a:t>
            </a:r>
          </a:p>
          <a:p>
            <a:pPr marL="0" indent="0" algn="ctr" eaLnBrk="1" fontAlgn="auto" hangingPunct="1">
              <a:lnSpc>
                <a:spcPct val="90000"/>
              </a:lnSpc>
              <a:spcAft>
                <a:spcPts val="0"/>
              </a:spcAft>
              <a:buClr>
                <a:schemeClr val="accent3"/>
              </a:buClr>
              <a:buFontTx/>
              <a:buNone/>
              <a:defRPr/>
            </a:pPr>
            <a:r>
              <a:rPr lang="it-IT" sz="3200" dirty="0" smtClean="0"/>
              <a:t> però, è riservata solamente a chi è veramente un esperto, meglio un ESPERTO</a:t>
            </a:r>
          </a:p>
          <a:p>
            <a:pPr marL="0" indent="0" algn="ctr" eaLnBrk="1" fontAlgn="auto" hangingPunct="1">
              <a:lnSpc>
                <a:spcPct val="90000"/>
              </a:lnSpc>
              <a:spcAft>
                <a:spcPts val="0"/>
              </a:spcAft>
              <a:buClr>
                <a:schemeClr val="accent3"/>
              </a:buClr>
              <a:buFontTx/>
              <a:buNone/>
              <a:defRPr/>
            </a:pPr>
            <a:r>
              <a:rPr lang="it-IT" sz="3200" dirty="0" smtClean="0"/>
              <a:t> nel campo della normativa antinfortunistica.</a:t>
            </a:r>
          </a:p>
          <a:p>
            <a:pPr marL="0" indent="0" algn="ctr" eaLnBrk="1" fontAlgn="auto" hangingPunct="1">
              <a:lnSpc>
                <a:spcPct val="90000"/>
              </a:lnSpc>
              <a:spcAft>
                <a:spcPts val="0"/>
              </a:spcAft>
              <a:buClr>
                <a:schemeClr val="accent3"/>
              </a:buClr>
              <a:buFontTx/>
              <a:buNone/>
              <a:defRPr/>
            </a:pPr>
            <a:endParaRPr lang="it-IT" sz="3200" dirty="0" smtClean="0"/>
          </a:p>
          <a:p>
            <a:pPr marL="0" indent="0" algn="ctr" eaLnBrk="1" fontAlgn="auto" hangingPunct="1">
              <a:lnSpc>
                <a:spcPct val="90000"/>
              </a:lnSpc>
              <a:spcAft>
                <a:spcPts val="0"/>
              </a:spcAft>
              <a:buClr>
                <a:schemeClr val="accent3"/>
              </a:buClr>
              <a:buFontTx/>
              <a:buNone/>
              <a:defRPr/>
            </a:pPr>
            <a:r>
              <a:rPr lang="it-IT" sz="3200" dirty="0" smtClean="0"/>
              <a:t>Voi, neolaureati, siete privilegiati:</a:t>
            </a:r>
          </a:p>
          <a:p>
            <a:pPr marL="0" indent="0" algn="ctr" eaLnBrk="1" fontAlgn="auto" hangingPunct="1">
              <a:lnSpc>
                <a:spcPct val="90000"/>
              </a:lnSpc>
              <a:spcAft>
                <a:spcPts val="0"/>
              </a:spcAft>
              <a:buClr>
                <a:schemeClr val="accent3"/>
              </a:buClr>
              <a:buFontTx/>
              <a:buNone/>
              <a:defRPr/>
            </a:pPr>
            <a:r>
              <a:rPr lang="it-IT" sz="3200" dirty="0" smtClean="0"/>
              <a:t> avete tempo per studiare una materia completamente nuova,</a:t>
            </a:r>
          </a:p>
          <a:p>
            <a:pPr marL="0" indent="0" algn="ctr" eaLnBrk="1" fontAlgn="auto" hangingPunct="1">
              <a:lnSpc>
                <a:spcPct val="90000"/>
              </a:lnSpc>
              <a:spcAft>
                <a:spcPts val="0"/>
              </a:spcAft>
              <a:buClr>
                <a:schemeClr val="accent3"/>
              </a:buClr>
              <a:buFontTx/>
              <a:buNone/>
              <a:defRPr/>
            </a:pPr>
            <a:r>
              <a:rPr lang="it-IT" sz="3200" dirty="0" smtClean="0"/>
              <a:t> e per di più</a:t>
            </a:r>
          </a:p>
          <a:p>
            <a:pPr marL="0" indent="0" algn="ctr" eaLnBrk="1" fontAlgn="auto" hangingPunct="1">
              <a:lnSpc>
                <a:spcPct val="90000"/>
              </a:lnSpc>
              <a:spcAft>
                <a:spcPts val="0"/>
              </a:spcAft>
              <a:buClr>
                <a:schemeClr val="accent3"/>
              </a:buClr>
              <a:buFontTx/>
              <a:buNone/>
              <a:defRPr/>
            </a:pPr>
            <a:r>
              <a:rPr lang="it-IT" sz="3200" dirty="0" smtClean="0"/>
              <a:t> siete ancora – perché freschi di laurea – </a:t>
            </a:r>
          </a:p>
          <a:p>
            <a:pPr marL="0" indent="0" algn="ctr" eaLnBrk="1" fontAlgn="auto" hangingPunct="1">
              <a:lnSpc>
                <a:spcPct val="90000"/>
              </a:lnSpc>
              <a:spcAft>
                <a:spcPts val="0"/>
              </a:spcAft>
              <a:buClr>
                <a:schemeClr val="accent3"/>
              </a:buClr>
              <a:buFontTx/>
              <a:buNone/>
              <a:defRPr/>
            </a:pPr>
            <a:r>
              <a:rPr lang="it-IT" sz="3200" dirty="0" smtClean="0"/>
              <a:t> allenati a studiare intensamente.</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5760" indent="-256032" algn="ctr" eaLnBrk="1" fontAlgn="auto" hangingPunct="1">
              <a:spcAft>
                <a:spcPts val="0"/>
              </a:spcAft>
              <a:buFont typeface="Wingdings 3"/>
              <a:buNone/>
              <a:defRPr/>
            </a:pPr>
            <a:r>
              <a:rPr lang="it-IT" sz="2800" dirty="0" smtClean="0">
                <a:effectLst>
                  <a:outerShdw blurRad="38100" dist="38100" dir="2700000" algn="tl">
                    <a:srgbClr val="000000">
                      <a:alpha val="43137"/>
                    </a:srgbClr>
                  </a:outerShdw>
                </a:effectLst>
                <a:latin typeface="Tahoma" pitchFamily="34" charset="0"/>
                <a:cs typeface="Tahoma" pitchFamily="34" charset="0"/>
              </a:rPr>
              <a:t>La vigente normativa</a:t>
            </a:r>
          </a:p>
          <a:p>
            <a:pPr marL="365760" indent="-256032" algn="ctr" eaLnBrk="1" fontAlgn="auto" hangingPunct="1">
              <a:spcAft>
                <a:spcPts val="0"/>
              </a:spcAft>
              <a:buFont typeface="Wingdings 3"/>
              <a:buNone/>
              <a:defRPr/>
            </a:pPr>
            <a:r>
              <a:rPr lang="it-IT" sz="2800" dirty="0" smtClean="0">
                <a:effectLst>
                  <a:outerShdw blurRad="38100" dist="38100" dir="2700000" algn="tl">
                    <a:srgbClr val="000000">
                      <a:alpha val="43137"/>
                    </a:srgbClr>
                  </a:outerShdw>
                </a:effectLst>
                <a:latin typeface="Tahoma" pitchFamily="34" charset="0"/>
                <a:cs typeface="Tahoma" pitchFamily="34" charset="0"/>
              </a:rPr>
              <a:t>per la sicurezza e la salute dei lavoratori, negli ambienti di lavoro</a:t>
            </a:r>
          </a:p>
          <a:p>
            <a:pPr marL="365760" indent="-256032" eaLnBrk="1" fontAlgn="auto" hangingPunct="1">
              <a:spcAft>
                <a:spcPts val="0"/>
              </a:spcAft>
              <a:buFont typeface="Wingdings 3"/>
              <a:buChar char=""/>
              <a:defRPr/>
            </a:pPr>
            <a:endParaRPr lang="it-IT" dirty="0"/>
          </a:p>
        </p:txBody>
      </p:sp>
      <p:sp>
        <p:nvSpPr>
          <p:cNvPr id="4"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9144000" cy="6858000"/>
          </a:xfrm>
        </p:spPr>
        <p:txBody>
          <a:bodyPr>
            <a:normAutofit/>
          </a:bodyPr>
          <a:lstStyle/>
          <a:p>
            <a:pPr marL="0" indent="0" algn="ctr" eaLnBrk="1" fontAlgn="auto" hangingPunct="1">
              <a:spcAft>
                <a:spcPts val="0"/>
              </a:spcAft>
              <a:buClr>
                <a:schemeClr val="accent3"/>
              </a:buClr>
              <a:buFontTx/>
              <a:buNone/>
              <a:defRPr/>
            </a:pPr>
            <a:r>
              <a:rPr lang="it-IT" sz="3200" dirty="0" smtClean="0"/>
              <a:t>Infatti per diventare </a:t>
            </a:r>
          </a:p>
          <a:p>
            <a:pPr marL="0" indent="0" algn="ctr" eaLnBrk="1" fontAlgn="auto" hangingPunct="1">
              <a:spcAft>
                <a:spcPts val="0"/>
              </a:spcAft>
              <a:buClr>
                <a:schemeClr val="accent3"/>
              </a:buClr>
              <a:buFontTx/>
              <a:buNone/>
              <a:defRPr/>
            </a:pPr>
            <a:r>
              <a:rPr lang="it-IT" sz="3200" b="1" u="sng" dirty="0" smtClean="0"/>
              <a:t>esperti in sicurezza sul lavoro</a:t>
            </a:r>
            <a:r>
              <a:rPr lang="it-IT" sz="3200" dirty="0" smtClean="0"/>
              <a:t>,</a:t>
            </a:r>
          </a:p>
          <a:p>
            <a:pPr marL="0" indent="0" algn="ctr" eaLnBrk="1" fontAlgn="auto" hangingPunct="1">
              <a:spcAft>
                <a:spcPts val="0"/>
              </a:spcAft>
              <a:buClr>
                <a:schemeClr val="accent3"/>
              </a:buClr>
              <a:buFontTx/>
              <a:buNone/>
              <a:defRPr/>
            </a:pPr>
            <a:r>
              <a:rPr lang="it-IT" sz="3200" dirty="0" smtClean="0"/>
              <a:t> occorre studiare tanto – circa 6 mesi – e frequentare dei corsi lunghi che assolutamente non sono sufficienti, alla fine,</a:t>
            </a:r>
          </a:p>
          <a:p>
            <a:pPr marL="0" indent="0" algn="ctr" eaLnBrk="1" fontAlgn="auto" hangingPunct="1">
              <a:spcAft>
                <a:spcPts val="0"/>
              </a:spcAft>
              <a:buClr>
                <a:schemeClr val="accent3"/>
              </a:buClr>
              <a:buFontTx/>
              <a:buNone/>
              <a:defRPr/>
            </a:pPr>
            <a:r>
              <a:rPr lang="it-IT" sz="3200" dirty="0" smtClean="0"/>
              <a:t> per poter subito esercitare la professione.</a:t>
            </a:r>
          </a:p>
          <a:p>
            <a:pPr marL="0" indent="0" algn="ctr" eaLnBrk="1" fontAlgn="auto" hangingPunct="1">
              <a:spcAft>
                <a:spcPts val="0"/>
              </a:spcAft>
              <a:buClr>
                <a:schemeClr val="accent3"/>
              </a:buClr>
              <a:buFontTx/>
              <a:buNone/>
              <a:defRPr/>
            </a:pPr>
            <a:endParaRPr lang="it-IT" sz="3200" dirty="0" smtClean="0"/>
          </a:p>
          <a:p>
            <a:pPr marL="0" indent="0" algn="ctr" eaLnBrk="1" fontAlgn="auto" hangingPunct="1">
              <a:spcAft>
                <a:spcPts val="0"/>
              </a:spcAft>
              <a:buClr>
                <a:schemeClr val="accent3"/>
              </a:buClr>
              <a:buFontTx/>
              <a:buNone/>
              <a:defRPr/>
            </a:pPr>
            <a:r>
              <a:rPr lang="it-IT" sz="3200" dirty="0" smtClean="0"/>
              <a:t>Per fare tanto occorre prima divenire</a:t>
            </a:r>
          </a:p>
          <a:p>
            <a:pPr marL="0" indent="0" algn="ctr" eaLnBrk="1" fontAlgn="auto" hangingPunct="1">
              <a:spcAft>
                <a:spcPts val="0"/>
              </a:spcAft>
              <a:buClr>
                <a:schemeClr val="accent3"/>
              </a:buClr>
              <a:buFontTx/>
              <a:buNone/>
              <a:defRPr/>
            </a:pPr>
            <a:r>
              <a:rPr lang="it-IT" sz="3200" dirty="0" smtClean="0"/>
              <a:t> profondi conoscitori della materia,</a:t>
            </a:r>
          </a:p>
          <a:p>
            <a:pPr marL="0" indent="0" algn="ctr" eaLnBrk="1" fontAlgn="auto" hangingPunct="1">
              <a:spcAft>
                <a:spcPts val="0"/>
              </a:spcAft>
              <a:buClr>
                <a:schemeClr val="accent3"/>
              </a:buClr>
              <a:buFontTx/>
              <a:buNone/>
              <a:defRPr/>
            </a:pPr>
            <a:r>
              <a:rPr lang="it-IT" sz="3200" dirty="0" smtClean="0"/>
              <a:t> cioè della normativa antinfortunistica.</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500063"/>
            <a:ext cx="9144000" cy="5357812"/>
          </a:xfrm>
        </p:spPr>
        <p:txBody>
          <a:bodyPr>
            <a:normAutofit fontScale="92500" lnSpcReduction="10000"/>
          </a:bodyPr>
          <a:lstStyle/>
          <a:p>
            <a:pPr marL="0" indent="0" algn="ctr" eaLnBrk="1" fontAlgn="auto" hangingPunct="1">
              <a:spcAft>
                <a:spcPts val="0"/>
              </a:spcAft>
              <a:buClr>
                <a:schemeClr val="accent3"/>
              </a:buClr>
              <a:buFontTx/>
              <a:buNone/>
              <a:defRPr/>
            </a:pPr>
            <a:r>
              <a:rPr lang="it-IT" sz="3600" dirty="0" smtClean="0"/>
              <a:t>L’Ordine degli Ingegneri vi viene incontro istituendo, periodicamente, a richiesta, </a:t>
            </a:r>
          </a:p>
          <a:p>
            <a:pPr marL="0" indent="0" algn="ctr" eaLnBrk="1" fontAlgn="auto" hangingPunct="1">
              <a:spcAft>
                <a:spcPts val="0"/>
              </a:spcAft>
              <a:buClr>
                <a:schemeClr val="accent3"/>
              </a:buClr>
              <a:buFontTx/>
              <a:buNone/>
              <a:defRPr/>
            </a:pPr>
            <a:r>
              <a:rPr lang="it-IT" sz="3600" dirty="0" smtClean="0"/>
              <a:t>i tre corsi che, </a:t>
            </a:r>
          </a:p>
          <a:p>
            <a:pPr marL="0" indent="0" algn="ctr" eaLnBrk="1" fontAlgn="auto" hangingPunct="1">
              <a:spcAft>
                <a:spcPts val="0"/>
              </a:spcAft>
              <a:buClr>
                <a:schemeClr val="accent3"/>
              </a:buClr>
              <a:buFontTx/>
              <a:buNone/>
              <a:defRPr/>
            </a:pPr>
            <a:r>
              <a:rPr lang="it-IT" sz="3600" b="1" i="1" u="sng" dirty="0" smtClean="0"/>
              <a:t>studiando</a:t>
            </a:r>
            <a:r>
              <a:rPr lang="it-IT" sz="3600" dirty="0" smtClean="0"/>
              <a:t>, </a:t>
            </a:r>
          </a:p>
          <a:p>
            <a:pPr marL="0" indent="0" algn="ctr" eaLnBrk="1" fontAlgn="auto" hangingPunct="1">
              <a:spcAft>
                <a:spcPts val="0"/>
              </a:spcAft>
              <a:buClr>
                <a:schemeClr val="accent3"/>
              </a:buClr>
              <a:buFontTx/>
              <a:buNone/>
              <a:defRPr/>
            </a:pPr>
            <a:r>
              <a:rPr lang="it-IT" sz="3600" dirty="0" smtClean="0"/>
              <a:t>vi daranno l’attestato di </a:t>
            </a:r>
            <a:r>
              <a:rPr lang="it-IT" sz="3600" b="1" dirty="0" smtClean="0">
                <a:latin typeface="Berlin Sans FB Demi" pitchFamily="34" charset="0"/>
              </a:rPr>
              <a:t>esperto in sicurezza</a:t>
            </a:r>
            <a:r>
              <a:rPr lang="it-IT" sz="3600" dirty="0" smtClean="0"/>
              <a:t>.</a:t>
            </a:r>
          </a:p>
          <a:p>
            <a:pPr marL="0" indent="0" algn="ctr" eaLnBrk="1" fontAlgn="auto" hangingPunct="1">
              <a:spcAft>
                <a:spcPts val="0"/>
              </a:spcAft>
              <a:buClr>
                <a:schemeClr val="accent3"/>
              </a:buClr>
              <a:buFontTx/>
              <a:buNone/>
              <a:defRPr/>
            </a:pPr>
            <a:endParaRPr lang="it-IT" sz="3600" dirty="0" smtClean="0"/>
          </a:p>
          <a:p>
            <a:pPr marL="0" indent="0" algn="ctr" eaLnBrk="1" fontAlgn="auto" hangingPunct="1">
              <a:spcAft>
                <a:spcPts val="0"/>
              </a:spcAft>
              <a:buClr>
                <a:schemeClr val="accent3"/>
              </a:buClr>
              <a:buFontTx/>
              <a:buNone/>
              <a:defRPr/>
            </a:pPr>
            <a:r>
              <a:rPr lang="it-IT" sz="3600" dirty="0" smtClean="0"/>
              <a:t>Infatti il </a:t>
            </a:r>
            <a:r>
              <a:rPr lang="it-IT" sz="3600" dirty="0" err="1" smtClean="0"/>
              <a:t>ns</a:t>
            </a:r>
            <a:r>
              <a:rPr lang="it-IT" sz="3600" dirty="0" smtClean="0"/>
              <a:t> Ordine istituisce, regolarmente, e cioè periodicamente, i 3 corsi, che  consentono di diventare esperti in sicurezza.</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9144000" cy="6858000"/>
          </a:xfrm>
        </p:spPr>
        <p:txBody>
          <a:bodyPr>
            <a:normAutofit/>
          </a:bodyPr>
          <a:lstStyle/>
          <a:p>
            <a:pPr marL="609600" indent="-609600" eaLnBrk="1" fontAlgn="auto" hangingPunct="1">
              <a:spcAft>
                <a:spcPts val="0"/>
              </a:spcAft>
              <a:buClr>
                <a:schemeClr val="tx1">
                  <a:shade val="95000"/>
                </a:schemeClr>
              </a:buClr>
              <a:buFont typeface="Wingdings"/>
              <a:buChar char=""/>
              <a:defRPr/>
            </a:pPr>
            <a:r>
              <a:rPr lang="it-IT" sz="3600" b="1" dirty="0" smtClean="0">
                <a:latin typeface="Berlin Sans FB Demi" pitchFamily="34" charset="0"/>
              </a:rPr>
              <a:t>Corso per “coordinatori della sicurezza” nei cantieri mobili</a:t>
            </a:r>
            <a:r>
              <a:rPr lang="it-IT" sz="3600" dirty="0" smtClean="0"/>
              <a:t>:</a:t>
            </a:r>
          </a:p>
          <a:p>
            <a:pPr marL="609600" indent="-609600" eaLnBrk="1" fontAlgn="auto" hangingPunct="1">
              <a:spcAft>
                <a:spcPts val="0"/>
              </a:spcAft>
              <a:buClr>
                <a:schemeClr val="tx1">
                  <a:shade val="95000"/>
                </a:schemeClr>
              </a:buClr>
              <a:buFont typeface="Wingdings 2" pitchFamily="18" charset="2"/>
              <a:buNone/>
              <a:defRPr/>
            </a:pPr>
            <a:r>
              <a:rPr lang="it-IT" sz="3600" dirty="0" smtClean="0"/>
              <a:t>     dura 120 ore, 4 ore al giorno a cadenza </a:t>
            </a:r>
            <a:r>
              <a:rPr lang="it-IT" sz="3600" dirty="0" err="1" smtClean="0"/>
              <a:t>trisettimanale</a:t>
            </a:r>
            <a:r>
              <a:rPr lang="it-IT" sz="3600" dirty="0" smtClean="0"/>
              <a:t>;</a:t>
            </a:r>
          </a:p>
          <a:p>
            <a:pPr marL="609600" indent="-609600" eaLnBrk="1" fontAlgn="auto" hangingPunct="1">
              <a:spcAft>
                <a:spcPts val="0"/>
              </a:spcAft>
              <a:buClr>
                <a:schemeClr val="tx1">
                  <a:shade val="95000"/>
                </a:schemeClr>
              </a:buClr>
              <a:buFont typeface="Wingdings 2" pitchFamily="18" charset="2"/>
              <a:buNone/>
              <a:defRPr/>
            </a:pPr>
            <a:r>
              <a:rPr lang="it-IT" sz="3600" dirty="0" smtClean="0"/>
              <a:t>    costo intorno ai 500 €.</a:t>
            </a:r>
          </a:p>
          <a:p>
            <a:pPr marL="609600" indent="-609600" eaLnBrk="1" fontAlgn="auto" hangingPunct="1">
              <a:spcAft>
                <a:spcPts val="0"/>
              </a:spcAft>
              <a:buClr>
                <a:schemeClr val="tx1">
                  <a:shade val="95000"/>
                </a:schemeClr>
              </a:buClr>
              <a:buFont typeface="Wingdings 2" pitchFamily="18" charset="2"/>
              <a:buNone/>
              <a:defRPr/>
            </a:pPr>
            <a:endParaRPr lang="it-IT" sz="3600" dirty="0" smtClean="0"/>
          </a:p>
          <a:p>
            <a:pPr marL="742950" indent="-742950" eaLnBrk="1" fontAlgn="auto" hangingPunct="1">
              <a:spcAft>
                <a:spcPts val="0"/>
              </a:spcAft>
              <a:buClr>
                <a:schemeClr val="tx1">
                  <a:shade val="95000"/>
                </a:schemeClr>
              </a:buClr>
              <a:buFont typeface="Wingdings"/>
              <a:buChar char=""/>
              <a:defRPr/>
            </a:pPr>
            <a:r>
              <a:rPr lang="it-IT" sz="3600" dirty="0" smtClean="0">
                <a:latin typeface="Berlin Sans FB Demi" pitchFamily="34" charset="0"/>
              </a:rPr>
              <a:t>Corso per RSPP</a:t>
            </a:r>
            <a:r>
              <a:rPr lang="it-IT" sz="3600" dirty="0" smtClean="0"/>
              <a:t>:</a:t>
            </a:r>
          </a:p>
          <a:p>
            <a:pPr marL="742950" indent="-742950" eaLnBrk="1" fontAlgn="auto" hangingPunct="1">
              <a:spcAft>
                <a:spcPts val="0"/>
              </a:spcAft>
              <a:buClr>
                <a:schemeClr val="tx1">
                  <a:shade val="95000"/>
                </a:schemeClr>
              </a:buClr>
              <a:buFont typeface="Wingdings 3" pitchFamily="18" charset="2"/>
              <a:buNone/>
              <a:defRPr/>
            </a:pPr>
            <a:r>
              <a:rPr lang="it-IT" sz="3600" dirty="0" smtClean="0"/>
              <a:t>     dura 280 ore, cioè 4 ore al giorno a cadenza </a:t>
            </a:r>
            <a:r>
              <a:rPr lang="it-IT" sz="3600" dirty="0" err="1" smtClean="0"/>
              <a:t>trisettimanale</a:t>
            </a:r>
            <a:r>
              <a:rPr lang="it-IT" sz="3600" dirty="0" smtClean="0"/>
              <a:t>;</a:t>
            </a:r>
          </a:p>
          <a:p>
            <a:pPr marL="609600" indent="-609600" eaLnBrk="1" fontAlgn="auto" hangingPunct="1">
              <a:spcAft>
                <a:spcPts val="0"/>
              </a:spcAft>
              <a:buClr>
                <a:schemeClr val="tx1">
                  <a:shade val="95000"/>
                </a:schemeClr>
              </a:buClr>
              <a:buFont typeface="Wingdings 2" pitchFamily="18" charset="2"/>
              <a:buNone/>
              <a:defRPr/>
            </a:pPr>
            <a:r>
              <a:rPr lang="it-IT" sz="3600" dirty="0" smtClean="0"/>
              <a:t>     costo intorno ai 1.300 €.</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0" y="357188"/>
            <a:ext cx="9144000" cy="5500687"/>
          </a:xfrm>
        </p:spPr>
        <p:txBody>
          <a:bodyPr>
            <a:normAutofit lnSpcReduction="10000"/>
          </a:bodyPr>
          <a:lstStyle/>
          <a:p>
            <a:pPr marL="360363" indent="0" eaLnBrk="1" fontAlgn="auto" hangingPunct="1">
              <a:spcAft>
                <a:spcPts val="0"/>
              </a:spcAft>
              <a:buFont typeface="Wingdings" pitchFamily="2" charset="2"/>
              <a:buNone/>
              <a:defRPr/>
            </a:pPr>
            <a:r>
              <a:rPr lang="it-IT" sz="3600" dirty="0" smtClean="0"/>
              <a:t>Ed ancora, il nuovo Testo Unico sulla sicurezza, ha reso obbligatorio, per entrambi i corsi, un aggiornamento di almeno 100 ore per i RSPP e di almeno 40 ore per i CSP/E, diluiti nell’arco di un quinquennio.</a:t>
            </a:r>
          </a:p>
          <a:p>
            <a:pPr marL="360363" indent="0" eaLnBrk="1" fontAlgn="auto" hangingPunct="1">
              <a:spcAft>
                <a:spcPts val="0"/>
              </a:spcAft>
              <a:buFont typeface="Wingdings" pitchFamily="2" charset="2"/>
              <a:buNone/>
              <a:defRPr/>
            </a:pPr>
            <a:endParaRPr lang="it-IT" sz="3600" dirty="0" smtClean="0"/>
          </a:p>
          <a:p>
            <a:pPr marL="360363" indent="0" eaLnBrk="1" fontAlgn="auto" hangingPunct="1">
              <a:spcAft>
                <a:spcPts val="0"/>
              </a:spcAft>
              <a:buFont typeface="Wingdings" pitchFamily="2" charset="2"/>
              <a:buNone/>
              <a:defRPr/>
            </a:pPr>
            <a:r>
              <a:rPr lang="it-IT" sz="4400" dirty="0" smtClean="0">
                <a:latin typeface="Monotype Corsiva" pitchFamily="66" charset="0"/>
              </a:rPr>
              <a:t>Infine va precisato che agli ingegneri e agli architetti, è stata risparmiata la frequenza dei moduli A e C del corso per RSPP</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6866" name="Rectangle 3"/>
          <p:cNvSpPr>
            <a:spLocks noGrp="1" noChangeArrowheads="1"/>
          </p:cNvSpPr>
          <p:nvPr>
            <p:ph idx="1"/>
          </p:nvPr>
        </p:nvSpPr>
        <p:spPr>
          <a:xfrm>
            <a:off x="0" y="214313"/>
            <a:ext cx="9144000" cy="5643562"/>
          </a:xfrm>
        </p:spPr>
        <p:txBody>
          <a:bodyPr/>
          <a:lstStyle/>
          <a:p>
            <a:pPr marL="450850" indent="-450850" eaLnBrk="1" hangingPunct="1"/>
            <a:r>
              <a:rPr lang="it-IT" sz="3200" smtClean="0"/>
              <a:t>Interessa pure la sicurezza,</a:t>
            </a:r>
          </a:p>
          <a:p>
            <a:pPr marL="450850" indent="-450850" eaLnBrk="1" hangingPunct="1">
              <a:buFont typeface="Wingdings 2" pitchFamily="18" charset="2"/>
              <a:buNone/>
            </a:pPr>
            <a:r>
              <a:rPr lang="it-IT" sz="3200" smtClean="0"/>
              <a:t>     il corso per l’antincendio (818/84):</a:t>
            </a:r>
          </a:p>
          <a:p>
            <a:pPr marL="450850" indent="-450850" eaLnBrk="1" hangingPunct="1">
              <a:buFont typeface="Wingdings 2" pitchFamily="18" charset="2"/>
              <a:buNone/>
            </a:pPr>
            <a:r>
              <a:rPr lang="it-IT" sz="3200" smtClean="0"/>
              <a:t>    durata 120 ore, a cadenza trisettimanale,</a:t>
            </a:r>
          </a:p>
          <a:p>
            <a:pPr marL="450850" indent="-450850" eaLnBrk="1" hangingPunct="1">
              <a:buFont typeface="Wingdings 2" pitchFamily="18" charset="2"/>
              <a:buNone/>
            </a:pPr>
            <a:r>
              <a:rPr lang="it-IT" sz="3200" smtClean="0"/>
              <a:t>    costo intorno ai 500 € (in base al n° degli iscritti).       </a:t>
            </a:r>
            <a:r>
              <a:rPr lang="it-IT" sz="3200" smtClean="0">
                <a:latin typeface="Monotype Corsiva" pitchFamily="66" charset="0"/>
              </a:rPr>
              <a:t>Di solito si organizza in autunno</a:t>
            </a:r>
          </a:p>
          <a:p>
            <a:pPr marL="450850" indent="-450850" eaLnBrk="1" hangingPunct="1">
              <a:buFontTx/>
              <a:buAutoNum type="arabicPeriod" startAt="3"/>
            </a:pPr>
            <a:endParaRPr lang="it-IT" sz="3200" smtClean="0"/>
          </a:p>
          <a:p>
            <a:pPr marL="450850" indent="-450850" eaLnBrk="1" hangingPunct="1">
              <a:buFontTx/>
              <a:buNone/>
            </a:pPr>
            <a:r>
              <a:rPr lang="it-IT" sz="3200" smtClean="0"/>
              <a:t>     </a:t>
            </a:r>
            <a:r>
              <a:rPr lang="it-IT" smtClean="0"/>
              <a:t>Detto quanto innanzi, vediamo,</a:t>
            </a:r>
          </a:p>
          <a:p>
            <a:pPr marL="450850" indent="-450850" eaLnBrk="1" hangingPunct="1">
              <a:buFontTx/>
              <a:buNone/>
            </a:pPr>
            <a:r>
              <a:rPr lang="it-IT" smtClean="0"/>
              <a:t>      </a:t>
            </a:r>
            <a:r>
              <a:rPr lang="it-IT" b="1" smtClean="0"/>
              <a:t>ovviamente abbastanza superficialmente</a:t>
            </a:r>
          </a:p>
          <a:p>
            <a:pPr marL="450850" indent="-450850" eaLnBrk="1" hangingPunct="1">
              <a:buFontTx/>
              <a:buNone/>
            </a:pPr>
            <a:r>
              <a:rPr lang="it-IT" b="1" smtClean="0"/>
              <a:t>     </a:t>
            </a:r>
            <a:r>
              <a:rPr lang="it-IT" smtClean="0"/>
              <a:t> la normativa che tutti dovrete conoscere, </a:t>
            </a:r>
          </a:p>
          <a:p>
            <a:pPr marL="450850" indent="-450850" eaLnBrk="1" hangingPunct="1">
              <a:buFontTx/>
              <a:buNone/>
            </a:pPr>
            <a:r>
              <a:rPr lang="it-IT" smtClean="0"/>
              <a:t>      non bene, ma benissimo. </a:t>
            </a:r>
          </a:p>
          <a:p>
            <a:pPr marL="450850" indent="-450850" eaLnBrk="1" hangingPunct="1">
              <a:buFontTx/>
              <a:buNone/>
            </a:pPr>
            <a:r>
              <a:rPr lang="it-IT" smtClean="0"/>
              <a:t>      Ovviamente vedremo la parte più significativa. </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285750"/>
            <a:ext cx="9144000" cy="5500688"/>
          </a:xfrm>
        </p:spPr>
        <p:txBody>
          <a:bodyPr>
            <a:normAutofit fontScale="92500" lnSpcReduction="10000"/>
          </a:bodyPr>
          <a:lstStyle/>
          <a:p>
            <a:pPr marL="0" indent="0" algn="ctr" eaLnBrk="1" fontAlgn="auto" hangingPunct="1">
              <a:lnSpc>
                <a:spcPct val="90000"/>
              </a:lnSpc>
              <a:spcAft>
                <a:spcPts val="0"/>
              </a:spcAft>
              <a:buClr>
                <a:schemeClr val="accent3"/>
              </a:buClr>
              <a:buFontTx/>
              <a:buNone/>
              <a:defRPr/>
            </a:pPr>
            <a:r>
              <a:rPr lang="it-IT" sz="3600" dirty="0" smtClean="0"/>
              <a:t>Prima però di passare ad illustrare detta normativa, non posso non avvisarvi che la libera professione in sicurezza sul lavoro, se da una parte vi offre lavoro a iosa, dall’altra vi espone a responsabilità oltremodo gravi.</a:t>
            </a:r>
          </a:p>
          <a:p>
            <a:pPr marL="0" indent="0" algn="ctr" eaLnBrk="1" fontAlgn="auto" hangingPunct="1">
              <a:lnSpc>
                <a:spcPct val="90000"/>
              </a:lnSpc>
              <a:spcAft>
                <a:spcPts val="0"/>
              </a:spcAft>
              <a:buClr>
                <a:schemeClr val="accent3"/>
              </a:buClr>
              <a:buFontTx/>
              <a:buNone/>
              <a:defRPr/>
            </a:pPr>
            <a:endParaRPr lang="it-IT" sz="3600" dirty="0" smtClean="0"/>
          </a:p>
          <a:p>
            <a:pPr marL="0" indent="0" algn="ctr" eaLnBrk="1" fontAlgn="auto" hangingPunct="1">
              <a:lnSpc>
                <a:spcPct val="90000"/>
              </a:lnSpc>
              <a:spcAft>
                <a:spcPts val="0"/>
              </a:spcAft>
              <a:buClr>
                <a:schemeClr val="accent3"/>
              </a:buClr>
              <a:buFontTx/>
              <a:buNone/>
              <a:defRPr/>
            </a:pPr>
            <a:r>
              <a:rPr lang="it-IT" sz="3600" dirty="0" smtClean="0">
                <a:latin typeface="Monotype Corsiva" pitchFamily="66" charset="0"/>
              </a:rPr>
              <a:t>Voglio infatti ricordarvi che il rischio di </a:t>
            </a:r>
          </a:p>
          <a:p>
            <a:pPr marL="0" indent="0" algn="ctr" eaLnBrk="1" fontAlgn="auto" hangingPunct="1">
              <a:lnSpc>
                <a:spcPct val="90000"/>
              </a:lnSpc>
              <a:spcAft>
                <a:spcPts val="0"/>
              </a:spcAft>
              <a:buClr>
                <a:schemeClr val="accent3"/>
              </a:buClr>
              <a:buFontTx/>
              <a:buNone/>
              <a:defRPr/>
            </a:pPr>
            <a:r>
              <a:rPr lang="it-IT" sz="3600" dirty="0" smtClean="0">
                <a:latin typeface="Monotype Corsiva" pitchFamily="66" charset="0"/>
              </a:rPr>
              <a:t>incorrere in sanzioni penali</a:t>
            </a:r>
          </a:p>
          <a:p>
            <a:pPr marL="0" indent="0" algn="ctr" eaLnBrk="1" fontAlgn="auto" hangingPunct="1">
              <a:lnSpc>
                <a:spcPct val="90000"/>
              </a:lnSpc>
              <a:spcAft>
                <a:spcPts val="0"/>
              </a:spcAft>
              <a:buClr>
                <a:schemeClr val="accent3"/>
              </a:buClr>
              <a:buFontTx/>
              <a:buNone/>
              <a:defRPr/>
            </a:pPr>
            <a:r>
              <a:rPr lang="it-IT" sz="3600" dirty="0" smtClean="0">
                <a:latin typeface="Monotype Corsiva" pitchFamily="66" charset="0"/>
              </a:rPr>
              <a:t>è abbastanza alto,</a:t>
            </a:r>
          </a:p>
          <a:p>
            <a:pPr marL="0" indent="0" algn="ctr" eaLnBrk="1" fontAlgn="auto" hangingPunct="1">
              <a:lnSpc>
                <a:spcPct val="90000"/>
              </a:lnSpc>
              <a:spcAft>
                <a:spcPts val="0"/>
              </a:spcAft>
              <a:buClr>
                <a:schemeClr val="accent3"/>
              </a:buClr>
              <a:buFontTx/>
              <a:buNone/>
              <a:defRPr/>
            </a:pPr>
            <a:r>
              <a:rPr lang="it-IT" sz="3600" dirty="0" smtClean="0">
                <a:latin typeface="Monotype Corsiva" pitchFamily="66" charset="0"/>
              </a:rPr>
              <a:t>e per di più inversamente proporzionale alla vostra bravura!!!</a:t>
            </a: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8914" name="Rectangle 3"/>
          <p:cNvSpPr>
            <a:spLocks noGrp="1" noChangeArrowheads="1"/>
          </p:cNvSpPr>
          <p:nvPr>
            <p:ph idx="1"/>
          </p:nvPr>
        </p:nvSpPr>
        <p:spPr>
          <a:xfrm>
            <a:off x="0" y="71438"/>
            <a:ext cx="9144000" cy="5786437"/>
          </a:xfrm>
        </p:spPr>
        <p:txBody>
          <a:bodyPr/>
          <a:lstStyle/>
          <a:p>
            <a:pPr marL="185738" indent="0" eaLnBrk="1" hangingPunct="1">
              <a:buFontTx/>
              <a:buNone/>
            </a:pPr>
            <a:r>
              <a:rPr lang="it-IT" sz="3200" smtClean="0">
                <a:latin typeface="Times New Roman" pitchFamily="18" charset="0"/>
                <a:cs typeface="Times New Roman" pitchFamily="18" charset="0"/>
              </a:rPr>
              <a:t>Fortunatamente le cose son cambiate;</a:t>
            </a:r>
          </a:p>
          <a:p>
            <a:pPr marL="185738" indent="0" eaLnBrk="1" hangingPunct="1">
              <a:buFontTx/>
              <a:buNone/>
            </a:pPr>
            <a:r>
              <a:rPr lang="it-IT" sz="3200" smtClean="0">
                <a:latin typeface="Times New Roman" pitchFamily="18" charset="0"/>
                <a:cs typeface="Times New Roman" pitchFamily="18" charset="0"/>
              </a:rPr>
              <a:t>infatti sino al 2008, le leggi che bisognava conoscere erano tante – tra 250 e 300 –.</a:t>
            </a:r>
          </a:p>
          <a:p>
            <a:pPr marL="185738" indent="0" eaLnBrk="1" hangingPunct="1">
              <a:buFontTx/>
              <a:buNone/>
            </a:pPr>
            <a:endParaRPr lang="it-IT" sz="3200" smtClean="0">
              <a:latin typeface="Times New Roman" pitchFamily="18" charset="0"/>
              <a:cs typeface="Times New Roman" pitchFamily="18" charset="0"/>
            </a:endParaRPr>
          </a:p>
          <a:p>
            <a:pPr marL="185738" indent="0" eaLnBrk="1" hangingPunct="1">
              <a:buFontTx/>
              <a:buNone/>
            </a:pPr>
            <a:r>
              <a:rPr lang="it-IT" sz="3200" smtClean="0">
                <a:latin typeface="Times New Roman" pitchFamily="18" charset="0"/>
                <a:cs typeface="Times New Roman" pitchFamily="18" charset="0"/>
              </a:rPr>
              <a:t>A partire però dal 9 aprile 2008, con il D.L.gs 81/08 le leggi medesime sono state raggruppate in un unico Nuovo Testo sulla Sicurezza, per l’appunto il decreto appena citato.</a:t>
            </a: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9938" name="Segnaposto contenuto 2"/>
          <p:cNvSpPr>
            <a:spLocks noGrp="1"/>
          </p:cNvSpPr>
          <p:nvPr>
            <p:ph idx="1"/>
          </p:nvPr>
        </p:nvSpPr>
        <p:spPr>
          <a:xfrm>
            <a:off x="0" y="0"/>
            <a:ext cx="9144000" cy="6000750"/>
          </a:xfrm>
        </p:spPr>
        <p:txBody>
          <a:bodyPr/>
          <a:lstStyle/>
          <a:p>
            <a:pPr marL="0" indent="0" eaLnBrk="1" hangingPunct="1">
              <a:buFont typeface="Wingdings 2" pitchFamily="18" charset="2"/>
              <a:buNone/>
            </a:pPr>
            <a:endParaRPr lang="it-IT" sz="3200" smtClean="0"/>
          </a:p>
          <a:p>
            <a:pPr marL="0" indent="0" algn="ctr" eaLnBrk="1" hangingPunct="1">
              <a:buFont typeface="Wingdings 2" pitchFamily="18" charset="2"/>
              <a:buNone/>
            </a:pPr>
            <a:r>
              <a:rPr lang="it-IT" sz="3200" smtClean="0"/>
              <a:t>Prima però di illustrare questo Nuovo Testo Unico sulla sicurezza, diamo un cenno a quelle leggi, tra le quasi 300 che abbiamo già detto, che hanno costituito per oltre un cinquantennio, l’ossatura della normativa che ha regolato la sicurezza sul lavoro e che quindi hanno fatto da apripista al riferito Nuovo Testo Unico n° 81/08.</a:t>
            </a: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785813"/>
            <a:ext cx="9144000" cy="4857750"/>
          </a:xfrm>
        </p:spPr>
        <p:txBody>
          <a:bodyPr>
            <a:normAutofit fontScale="92500" lnSpcReduction="20000"/>
          </a:bodyPr>
          <a:lstStyle/>
          <a:p>
            <a:pPr marL="0" indent="0" algn="ctr" eaLnBrk="1" fontAlgn="auto" hangingPunct="1">
              <a:spcAft>
                <a:spcPts val="0"/>
              </a:spcAft>
              <a:buFont typeface="Wingdings 2" pitchFamily="18" charset="2"/>
              <a:buNone/>
              <a:defRPr/>
            </a:pPr>
            <a:r>
              <a:rPr lang="it-IT" sz="3200" dirty="0" smtClean="0"/>
              <a:t>Diciamo allora che , come normativa, la sicurezza sul lavoro, preannunciata dal Codice Penale (1931), dal Codice Civile (1942) ed in </a:t>
            </a:r>
            <a:r>
              <a:rPr lang="it-IT" sz="3200" dirty="0" err="1" smtClean="0"/>
              <a:t>special</a:t>
            </a:r>
            <a:r>
              <a:rPr lang="it-IT" sz="3200" dirty="0" smtClean="0"/>
              <a:t> modo dalla </a:t>
            </a:r>
            <a:r>
              <a:rPr lang="it-IT" sz="3200" dirty="0" err="1" smtClean="0"/>
              <a:t>ns</a:t>
            </a:r>
            <a:r>
              <a:rPr lang="it-IT" sz="3200" dirty="0" smtClean="0"/>
              <a:t> COSTITUZIONE (1948)</a:t>
            </a:r>
          </a:p>
          <a:p>
            <a:pPr marL="0" indent="0" algn="ctr" eaLnBrk="1" fontAlgn="auto" hangingPunct="1">
              <a:spcAft>
                <a:spcPts val="0"/>
              </a:spcAft>
              <a:buFont typeface="Wingdings 2" pitchFamily="18" charset="2"/>
              <a:buNone/>
              <a:defRPr/>
            </a:pPr>
            <a:r>
              <a:rPr lang="it-IT" sz="3200" dirty="0" smtClean="0"/>
              <a:t>nasce negli anni 1955 e 1956 con la pubblicazione di tre (le più importanti) grosse leggi:</a:t>
            </a:r>
          </a:p>
          <a:p>
            <a:pPr marL="0" indent="0" algn="ctr" eaLnBrk="1" fontAlgn="auto" hangingPunct="1">
              <a:spcAft>
                <a:spcPts val="0"/>
              </a:spcAft>
              <a:buFont typeface="Wingdings 2" pitchFamily="18" charset="2"/>
              <a:buNone/>
              <a:defRPr/>
            </a:pPr>
            <a:endParaRPr lang="it-IT" sz="3200" dirty="0" smtClean="0"/>
          </a:p>
          <a:p>
            <a:pPr marL="0" indent="0" algn="ctr" eaLnBrk="1" fontAlgn="auto" hangingPunct="1">
              <a:spcAft>
                <a:spcPts val="0"/>
              </a:spcAft>
              <a:buFont typeface="Wingdings 3"/>
              <a:buChar char=""/>
              <a:defRPr/>
            </a:pPr>
            <a:r>
              <a:rPr lang="it-IT" sz="3200" dirty="0" smtClean="0"/>
              <a:t>Il DPR 547/1955</a:t>
            </a:r>
          </a:p>
          <a:p>
            <a:pPr marL="0" indent="0" algn="ctr" eaLnBrk="1" fontAlgn="auto" hangingPunct="1">
              <a:spcAft>
                <a:spcPts val="0"/>
              </a:spcAft>
              <a:buFont typeface="Wingdings 3"/>
              <a:buChar char=""/>
              <a:defRPr/>
            </a:pPr>
            <a:r>
              <a:rPr lang="it-IT" sz="3200" dirty="0" smtClean="0"/>
              <a:t>Il DPR 303/1956</a:t>
            </a:r>
          </a:p>
          <a:p>
            <a:pPr marL="0" indent="0" algn="ctr" eaLnBrk="1" fontAlgn="auto" hangingPunct="1">
              <a:spcAft>
                <a:spcPts val="0"/>
              </a:spcAft>
              <a:buFont typeface="Wingdings 3"/>
              <a:buChar char=""/>
              <a:defRPr/>
            </a:pPr>
            <a:r>
              <a:rPr lang="it-IT" sz="3200" dirty="0" smtClean="0"/>
              <a:t>Il DPR 164/1956</a:t>
            </a: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1986" name="Rectangle 3"/>
          <p:cNvSpPr>
            <a:spLocks noGrp="1" noChangeArrowheads="1"/>
          </p:cNvSpPr>
          <p:nvPr>
            <p:ph idx="1"/>
          </p:nvPr>
        </p:nvSpPr>
        <p:spPr>
          <a:xfrm>
            <a:off x="214313" y="0"/>
            <a:ext cx="8643937" cy="6215063"/>
          </a:xfrm>
        </p:spPr>
        <p:txBody>
          <a:bodyPr/>
          <a:lstStyle/>
          <a:p>
            <a:pPr algn="just" eaLnBrk="1" hangingPunct="1">
              <a:lnSpc>
                <a:spcPct val="90000"/>
              </a:lnSpc>
            </a:pPr>
            <a:endParaRPr lang="it-IT" sz="2400" smtClean="0">
              <a:cs typeface="Times New Roman" pitchFamily="18" charset="0"/>
            </a:endParaRPr>
          </a:p>
          <a:p>
            <a:pPr eaLnBrk="1" hangingPunct="1">
              <a:lnSpc>
                <a:spcPct val="90000"/>
              </a:lnSpc>
              <a:buFontTx/>
              <a:buNone/>
            </a:pPr>
            <a:r>
              <a:rPr lang="it-IT" sz="3200" smtClean="0">
                <a:cs typeface="Times New Roman" pitchFamily="18" charset="0"/>
              </a:rPr>
              <a:t>La Costituzione – vediamone alcuni articoli:</a:t>
            </a:r>
          </a:p>
          <a:p>
            <a:pPr eaLnBrk="1" hangingPunct="1">
              <a:lnSpc>
                <a:spcPct val="90000"/>
              </a:lnSpc>
            </a:pPr>
            <a:endParaRPr lang="it-IT" sz="3200" smtClean="0">
              <a:cs typeface="Times New Roman" pitchFamily="18" charset="0"/>
            </a:endParaRPr>
          </a:p>
          <a:p>
            <a:pPr eaLnBrk="1" hangingPunct="1">
              <a:lnSpc>
                <a:spcPct val="90000"/>
              </a:lnSpc>
              <a:buFontTx/>
              <a:buNone/>
            </a:pPr>
            <a:r>
              <a:rPr lang="it-IT" sz="3200" smtClean="0">
                <a:cs typeface="Times New Roman" pitchFamily="18" charset="0"/>
              </a:rPr>
              <a:t>art. 32 – </a:t>
            </a:r>
            <a:r>
              <a:rPr lang="it-IT" sz="2800" smtClean="0">
                <a:cs typeface="Times New Roman" pitchFamily="18" charset="0"/>
              </a:rPr>
              <a:t>la R tutela </a:t>
            </a:r>
            <a:r>
              <a:rPr lang="it-IT" sz="2800" b="1" smtClean="0">
                <a:cs typeface="Times New Roman" pitchFamily="18" charset="0"/>
              </a:rPr>
              <a:t>la salute </a:t>
            </a:r>
            <a:r>
              <a:rPr lang="it-IT" sz="2800" smtClean="0">
                <a:cs typeface="Times New Roman" pitchFamily="18" charset="0"/>
              </a:rPr>
              <a:t>come fondamen- </a:t>
            </a:r>
          </a:p>
          <a:p>
            <a:pPr eaLnBrk="1" hangingPunct="1">
              <a:lnSpc>
                <a:spcPct val="90000"/>
              </a:lnSpc>
              <a:buFontTx/>
              <a:buNone/>
            </a:pPr>
            <a:r>
              <a:rPr lang="it-IT" sz="2800" smtClean="0">
                <a:cs typeface="Times New Roman" pitchFamily="18" charset="0"/>
              </a:rPr>
              <a:t>                tale diritto dell’individuo ed interesse </a:t>
            </a:r>
          </a:p>
          <a:p>
            <a:pPr eaLnBrk="1" hangingPunct="1">
              <a:lnSpc>
                <a:spcPct val="90000"/>
              </a:lnSpc>
              <a:buFontTx/>
              <a:buNone/>
            </a:pPr>
            <a:r>
              <a:rPr lang="it-IT" sz="2800" smtClean="0">
                <a:cs typeface="Times New Roman" pitchFamily="18" charset="0"/>
              </a:rPr>
              <a:t>                della collettività.</a:t>
            </a:r>
          </a:p>
          <a:p>
            <a:pPr eaLnBrk="1" hangingPunct="1">
              <a:lnSpc>
                <a:spcPct val="90000"/>
              </a:lnSpc>
            </a:pPr>
            <a:endParaRPr lang="it-IT" sz="3200" smtClean="0">
              <a:cs typeface="Times New Roman" pitchFamily="18" charset="0"/>
            </a:endParaRPr>
          </a:p>
          <a:p>
            <a:pPr eaLnBrk="1" hangingPunct="1">
              <a:lnSpc>
                <a:spcPct val="90000"/>
              </a:lnSpc>
              <a:buFontTx/>
              <a:buNone/>
            </a:pPr>
            <a:r>
              <a:rPr lang="it-IT" sz="3200" smtClean="0">
                <a:cs typeface="Times New Roman" pitchFamily="18" charset="0"/>
              </a:rPr>
              <a:t>art. 35 – </a:t>
            </a:r>
            <a:r>
              <a:rPr lang="it-IT" sz="2800" smtClean="0">
                <a:cs typeface="Times New Roman" pitchFamily="18" charset="0"/>
              </a:rPr>
              <a:t>la R tutela il </a:t>
            </a:r>
            <a:r>
              <a:rPr lang="it-IT" sz="2800" b="1" smtClean="0">
                <a:cs typeface="Times New Roman" pitchFamily="18" charset="0"/>
              </a:rPr>
              <a:t>lavoro</a:t>
            </a:r>
            <a:r>
              <a:rPr lang="it-IT" sz="2800" smtClean="0">
                <a:cs typeface="Times New Roman" pitchFamily="18" charset="0"/>
              </a:rPr>
              <a:t> in tutte le sue  </a:t>
            </a:r>
          </a:p>
          <a:p>
            <a:pPr eaLnBrk="1" hangingPunct="1">
              <a:lnSpc>
                <a:spcPct val="90000"/>
              </a:lnSpc>
              <a:buFontTx/>
              <a:buNone/>
            </a:pPr>
            <a:r>
              <a:rPr lang="it-IT" sz="2800" smtClean="0">
                <a:cs typeface="Times New Roman" pitchFamily="18" charset="0"/>
              </a:rPr>
              <a:t>                forme ed applicazioni.</a:t>
            </a:r>
          </a:p>
          <a:p>
            <a:pPr eaLnBrk="1" hangingPunct="1">
              <a:lnSpc>
                <a:spcPct val="90000"/>
              </a:lnSpc>
            </a:pPr>
            <a:endParaRPr lang="it-IT" sz="3200" smtClean="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txBox="1">
            <a:spLocks noChangeArrowheads="1"/>
          </p:cNvSpPr>
          <p:nvPr/>
        </p:nvSpPr>
        <p:spPr bwMode="auto">
          <a:xfrm>
            <a:off x="0" y="428625"/>
            <a:ext cx="9144000" cy="5643563"/>
          </a:xfrm>
          <a:prstGeom prst="rect">
            <a:avLst/>
          </a:prstGeom>
          <a:noFill/>
          <a:ln w="9525">
            <a:noFill/>
            <a:miter lim="800000"/>
            <a:headEnd/>
            <a:tailEnd/>
          </a:ln>
        </p:spPr>
        <p:txBody>
          <a:bodyPr/>
          <a:lstStyle/>
          <a:p>
            <a:pPr algn="ctr">
              <a:spcBef>
                <a:spcPts val="400"/>
              </a:spcBef>
              <a:buClr>
                <a:schemeClr val="accent1"/>
              </a:buClr>
              <a:buSzPct val="68000"/>
            </a:pPr>
            <a:endParaRPr lang="it-IT" sz="3600">
              <a:latin typeface="Lucida Sans Unicode" pitchFamily="34" charset="0"/>
            </a:endParaRPr>
          </a:p>
          <a:p>
            <a:pPr algn="ctr">
              <a:spcBef>
                <a:spcPts val="400"/>
              </a:spcBef>
              <a:buClr>
                <a:schemeClr val="accent1"/>
              </a:buClr>
              <a:buSzPct val="68000"/>
            </a:pPr>
            <a:r>
              <a:rPr lang="it-IT" sz="3600">
                <a:latin typeface="Lucida Sans Unicode" pitchFamily="34" charset="0"/>
              </a:rPr>
              <a:t>Negli anni 90 nasce, per l’ing. libero professionista, e non, un “mercato” nuovo, una nuova, enorme, possibilità di lavoro:</a:t>
            </a:r>
          </a:p>
          <a:p>
            <a:pPr>
              <a:spcBef>
                <a:spcPts val="400"/>
              </a:spcBef>
              <a:buClr>
                <a:schemeClr val="accent1"/>
              </a:buClr>
              <a:buSzPct val="68000"/>
            </a:pPr>
            <a:endParaRPr lang="it-IT" sz="2700">
              <a:latin typeface="Lucida Sans Unicode" pitchFamily="34" charset="0"/>
            </a:endParaRPr>
          </a:p>
          <a:p>
            <a:pPr algn="ctr">
              <a:spcBef>
                <a:spcPts val="400"/>
              </a:spcBef>
              <a:buClr>
                <a:schemeClr val="accent1"/>
              </a:buClr>
              <a:buSzPct val="68000"/>
            </a:pPr>
            <a:r>
              <a:rPr lang="it-IT" sz="3600">
                <a:latin typeface="Agency FB" pitchFamily="34" charset="0"/>
              </a:rPr>
              <a:t>La progettazione e la gestione della sicurezza</a:t>
            </a:r>
          </a:p>
          <a:p>
            <a:pPr algn="ctr">
              <a:spcBef>
                <a:spcPts val="400"/>
              </a:spcBef>
              <a:buClr>
                <a:schemeClr val="accent1"/>
              </a:buClr>
              <a:buSzPct val="68000"/>
            </a:pPr>
            <a:r>
              <a:rPr lang="it-IT" sz="3600">
                <a:latin typeface="Agency FB" pitchFamily="34" charset="0"/>
              </a:rPr>
              <a:t> e della salute dei lavoratori, </a:t>
            </a:r>
          </a:p>
          <a:p>
            <a:pPr algn="ctr">
              <a:spcBef>
                <a:spcPts val="400"/>
              </a:spcBef>
              <a:buClr>
                <a:schemeClr val="accent1"/>
              </a:buClr>
              <a:buSzPct val="68000"/>
            </a:pPr>
            <a:r>
              <a:rPr lang="it-IT" sz="3600">
                <a:latin typeface="Agency FB" pitchFamily="34" charset="0"/>
              </a:rPr>
              <a:t>negli ambienti di lavoro   </a:t>
            </a:r>
          </a:p>
        </p:txBody>
      </p:sp>
      <p:sp>
        <p:nvSpPr>
          <p:cNvPr id="6"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3010" name="Rectangle 1027"/>
          <p:cNvSpPr>
            <a:spLocks noGrp="1" noChangeArrowheads="1"/>
          </p:cNvSpPr>
          <p:nvPr>
            <p:ph idx="1"/>
          </p:nvPr>
        </p:nvSpPr>
        <p:spPr>
          <a:xfrm>
            <a:off x="0" y="0"/>
            <a:ext cx="9144000" cy="5572125"/>
          </a:xfrm>
        </p:spPr>
        <p:txBody>
          <a:bodyPr/>
          <a:lstStyle/>
          <a:p>
            <a:pPr algn="just" eaLnBrk="1" hangingPunct="1">
              <a:lnSpc>
                <a:spcPct val="90000"/>
              </a:lnSpc>
            </a:pPr>
            <a:endParaRPr lang="it-IT" smtClean="0">
              <a:cs typeface="Times New Roman" pitchFamily="18" charset="0"/>
            </a:endParaRPr>
          </a:p>
          <a:p>
            <a:pPr algn="just" eaLnBrk="1" hangingPunct="1">
              <a:lnSpc>
                <a:spcPct val="90000"/>
              </a:lnSpc>
            </a:pPr>
            <a:r>
              <a:rPr lang="it-IT" sz="3200" smtClean="0">
                <a:cs typeface="Times New Roman" pitchFamily="18" charset="0"/>
              </a:rPr>
              <a:t>art. 38 – </a:t>
            </a:r>
            <a:r>
              <a:rPr lang="it-IT" smtClean="0">
                <a:cs typeface="Times New Roman" pitchFamily="18" charset="0"/>
              </a:rPr>
              <a:t>i lavoratori hanno diritto che siano prov-    </a:t>
            </a:r>
          </a:p>
          <a:p>
            <a:pPr algn="just" eaLnBrk="1" hangingPunct="1">
              <a:lnSpc>
                <a:spcPct val="90000"/>
              </a:lnSpc>
              <a:buFont typeface="Wingdings 3" pitchFamily="18" charset="2"/>
              <a:buNone/>
            </a:pPr>
            <a:r>
              <a:rPr lang="it-IT" smtClean="0">
                <a:cs typeface="Times New Roman" pitchFamily="18" charset="0"/>
              </a:rPr>
              <a:t>                   veduti ed assicurati mezzi adeguati alle                  </a:t>
            </a:r>
          </a:p>
          <a:p>
            <a:pPr algn="just" eaLnBrk="1" hangingPunct="1">
              <a:lnSpc>
                <a:spcPct val="90000"/>
              </a:lnSpc>
              <a:buFont typeface="Wingdings 3" pitchFamily="18" charset="2"/>
              <a:buNone/>
            </a:pPr>
            <a:r>
              <a:rPr lang="it-IT" smtClean="0">
                <a:cs typeface="Times New Roman" pitchFamily="18" charset="0"/>
              </a:rPr>
              <a:t>                  loro esigenze di vita in caso d’infortunio.</a:t>
            </a:r>
          </a:p>
          <a:p>
            <a:pPr algn="just" eaLnBrk="1" hangingPunct="1">
              <a:lnSpc>
                <a:spcPct val="90000"/>
              </a:lnSpc>
              <a:buFontTx/>
              <a:buNone/>
            </a:pPr>
            <a:endParaRPr lang="it-IT" sz="3200" smtClean="0">
              <a:cs typeface="Times New Roman" pitchFamily="18" charset="0"/>
            </a:endParaRPr>
          </a:p>
          <a:p>
            <a:pPr algn="just" eaLnBrk="1" hangingPunct="1">
              <a:lnSpc>
                <a:spcPct val="90000"/>
              </a:lnSpc>
            </a:pPr>
            <a:r>
              <a:rPr lang="it-IT" sz="3200" smtClean="0">
                <a:cs typeface="Times New Roman" pitchFamily="18" charset="0"/>
              </a:rPr>
              <a:t>art. 41– </a:t>
            </a:r>
            <a:r>
              <a:rPr lang="it-IT" smtClean="0">
                <a:cs typeface="Times New Roman" pitchFamily="18" charset="0"/>
              </a:rPr>
              <a:t>l’iniziativa economica è libera.</a:t>
            </a:r>
          </a:p>
          <a:p>
            <a:pPr algn="just" eaLnBrk="1" hangingPunct="1">
              <a:lnSpc>
                <a:spcPct val="90000"/>
              </a:lnSpc>
              <a:buFont typeface="Wingdings 2" pitchFamily="18" charset="2"/>
              <a:buNone/>
            </a:pPr>
            <a:r>
              <a:rPr lang="it-IT" smtClean="0">
                <a:cs typeface="Times New Roman" pitchFamily="18" charset="0"/>
              </a:rPr>
              <a:t>                 Non può svolgersi in contrasto con l’unità</a:t>
            </a:r>
          </a:p>
          <a:p>
            <a:pPr algn="just" eaLnBrk="1" hangingPunct="1">
              <a:lnSpc>
                <a:spcPct val="90000"/>
              </a:lnSpc>
              <a:buFont typeface="Wingdings 2" pitchFamily="18" charset="2"/>
              <a:buNone/>
            </a:pPr>
            <a:r>
              <a:rPr lang="it-IT" smtClean="0">
                <a:cs typeface="Times New Roman" pitchFamily="18" charset="0"/>
              </a:rPr>
              <a:t>                 sociale o in modo da recare danno alla si-</a:t>
            </a:r>
          </a:p>
          <a:p>
            <a:pPr algn="just" eaLnBrk="1" hangingPunct="1">
              <a:lnSpc>
                <a:spcPct val="90000"/>
              </a:lnSpc>
              <a:buFont typeface="Wingdings 2" pitchFamily="18" charset="2"/>
              <a:buNone/>
            </a:pPr>
            <a:r>
              <a:rPr lang="it-IT" smtClean="0">
                <a:cs typeface="Times New Roman" pitchFamily="18" charset="0"/>
              </a:rPr>
              <a:t>                 curezza, alla libertà, alla dignità umana.</a:t>
            </a:r>
          </a:p>
          <a:p>
            <a:pPr eaLnBrk="1" hangingPunct="1">
              <a:lnSpc>
                <a:spcPct val="90000"/>
              </a:lnSpc>
            </a:pPr>
            <a:endParaRPr lang="it-IT" sz="3200" smtClean="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4034" name="Rectangle 3"/>
          <p:cNvSpPr>
            <a:spLocks noGrp="1" noChangeArrowheads="1"/>
          </p:cNvSpPr>
          <p:nvPr>
            <p:ph idx="1"/>
          </p:nvPr>
        </p:nvSpPr>
        <p:spPr>
          <a:xfrm>
            <a:off x="0" y="0"/>
            <a:ext cx="9144000" cy="6858000"/>
          </a:xfrm>
        </p:spPr>
        <p:txBody>
          <a:bodyPr/>
          <a:lstStyle/>
          <a:p>
            <a:pPr marL="0" indent="0" algn="ctr" eaLnBrk="1" hangingPunct="1">
              <a:buFontTx/>
              <a:buNone/>
            </a:pPr>
            <a:r>
              <a:rPr lang="it-IT" sz="3600" i="1" smtClean="0">
                <a:cs typeface="Times New Roman" pitchFamily="18" charset="0"/>
              </a:rPr>
              <a:t>     </a:t>
            </a:r>
            <a:r>
              <a:rPr lang="it-IT" sz="3600" b="1" i="1" smtClean="0">
                <a:cs typeface="Times New Roman" pitchFamily="18" charset="0"/>
              </a:rPr>
              <a:t>La costituzione è la madre di tutte le   nostre leggi:  </a:t>
            </a:r>
          </a:p>
          <a:p>
            <a:pPr marL="0" indent="0" algn="ctr" eaLnBrk="1" hangingPunct="1">
              <a:buFontTx/>
              <a:buNone/>
            </a:pPr>
            <a:endParaRPr lang="it-IT" sz="3600" b="1" i="1" smtClean="0">
              <a:cs typeface="Times New Roman" pitchFamily="18" charset="0"/>
            </a:endParaRPr>
          </a:p>
          <a:p>
            <a:pPr marL="0" indent="0" algn="just" eaLnBrk="1" hangingPunct="1">
              <a:buFontTx/>
              <a:buNone/>
            </a:pPr>
            <a:r>
              <a:rPr lang="it-IT" sz="3200" i="1" smtClean="0">
                <a:cs typeface="Times New Roman" pitchFamily="18" charset="0"/>
              </a:rPr>
              <a:t>ognuna di queste deriva da un  principio costituzionale; </a:t>
            </a:r>
          </a:p>
          <a:p>
            <a:pPr marL="0" indent="0" algn="just" eaLnBrk="1" hangingPunct="1">
              <a:buFontTx/>
              <a:buNone/>
            </a:pPr>
            <a:endParaRPr lang="it-IT" sz="3600" i="1" smtClean="0">
              <a:cs typeface="Times New Roman" pitchFamily="18" charset="0"/>
            </a:endParaRPr>
          </a:p>
          <a:p>
            <a:pPr marL="0" indent="0" algn="ctr" eaLnBrk="1" hangingPunct="1">
              <a:buFontTx/>
              <a:buNone/>
            </a:pPr>
            <a:r>
              <a:rPr lang="it-IT" sz="3200" smtClean="0">
                <a:cs typeface="Times New Roman" pitchFamily="18" charset="0"/>
              </a:rPr>
              <a:t>Nessuna legge, pertanto, può essere in</a:t>
            </a:r>
          </a:p>
          <a:p>
            <a:pPr marL="0" indent="0" algn="ctr" eaLnBrk="1" hangingPunct="1">
              <a:buFontTx/>
              <a:buNone/>
            </a:pPr>
            <a:r>
              <a:rPr lang="it-IT" sz="3200" smtClean="0">
                <a:cs typeface="Times New Roman" pitchFamily="18" charset="0"/>
              </a:rPr>
              <a:t>contrasto con gli articoli della Costituzione.</a:t>
            </a:r>
          </a:p>
          <a:p>
            <a:pPr marL="0" indent="0" eaLnBrk="1" hangingPunct="1">
              <a:buFontTx/>
              <a:buNone/>
            </a:pPr>
            <a:endParaRPr lang="it-IT" sz="3600" smtClean="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5058" name="Rectangle 3"/>
          <p:cNvSpPr>
            <a:spLocks noGrp="1" noChangeArrowheads="1"/>
          </p:cNvSpPr>
          <p:nvPr>
            <p:ph idx="1"/>
          </p:nvPr>
        </p:nvSpPr>
        <p:spPr>
          <a:xfrm>
            <a:off x="285750" y="214313"/>
            <a:ext cx="8643938" cy="5500687"/>
          </a:xfrm>
        </p:spPr>
        <p:txBody>
          <a:bodyPr/>
          <a:lstStyle/>
          <a:p>
            <a:pPr marL="0" indent="0" algn="just" eaLnBrk="1" hangingPunct="1">
              <a:buFontTx/>
              <a:buNone/>
            </a:pPr>
            <a:r>
              <a:rPr lang="it-IT" sz="3600" smtClean="0">
                <a:cs typeface="Times New Roman" pitchFamily="18" charset="0"/>
              </a:rPr>
              <a:t>art. 2087 Codice Civile:</a:t>
            </a:r>
          </a:p>
          <a:p>
            <a:pPr marL="0" indent="0" algn="just" eaLnBrk="1" hangingPunct="1">
              <a:buFontTx/>
              <a:buNone/>
            </a:pPr>
            <a:endParaRPr lang="it-IT" sz="3600" smtClean="0">
              <a:cs typeface="Times New Roman" pitchFamily="18" charset="0"/>
            </a:endParaRPr>
          </a:p>
          <a:p>
            <a:pPr marL="0" indent="0" algn="just" eaLnBrk="1" hangingPunct="1">
              <a:buFontTx/>
              <a:buNone/>
            </a:pPr>
            <a:r>
              <a:rPr lang="it-IT" sz="3200" smtClean="0">
                <a:cs typeface="Times New Roman" pitchFamily="18" charset="0"/>
              </a:rPr>
              <a:t>L’imprenditore è tenuto ad adottare nell’esercizio dell’impresa le misure che secondo la </a:t>
            </a:r>
            <a:r>
              <a:rPr lang="it-IT" sz="3200" b="1" u="sng" smtClean="0">
                <a:cs typeface="Times New Roman" pitchFamily="18" charset="0"/>
              </a:rPr>
              <a:t>particolarità del lavoro, la  esperienza e la tecnica</a:t>
            </a:r>
            <a:r>
              <a:rPr lang="it-IT" sz="3200" smtClean="0">
                <a:cs typeface="Times New Roman" pitchFamily="18" charset="0"/>
              </a:rPr>
              <a:t>, sono necessarie a tutelare la integrità fisica e la personalità morale dei prestatori d’opera.</a:t>
            </a:r>
          </a:p>
          <a:p>
            <a:pPr marL="0" indent="0" algn="just" eaLnBrk="1" hangingPunct="1">
              <a:buFontTx/>
              <a:buNone/>
            </a:pPr>
            <a:endParaRPr lang="it-IT" sz="3600" smtClean="0">
              <a:cs typeface="Times New Roman" pitchFamily="18" charset="0"/>
            </a:endParaRPr>
          </a:p>
          <a:p>
            <a:pPr marL="0" indent="0" eaLnBrk="1" hangingPunct="1">
              <a:buFontTx/>
              <a:buNone/>
            </a:pPr>
            <a:endParaRPr lang="it-IT" sz="3600" smtClean="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ttangolo 2"/>
          <p:cNvSpPr/>
          <p:nvPr/>
        </p:nvSpPr>
        <p:spPr>
          <a:xfrm>
            <a:off x="214313" y="0"/>
            <a:ext cx="8929687" cy="4108450"/>
          </a:xfrm>
          <a:prstGeom prst="rect">
            <a:avLst/>
          </a:prstGeom>
        </p:spPr>
        <p:txBody>
          <a:bodyPr>
            <a:spAutoFit/>
          </a:bodyPr>
          <a:lstStyle/>
          <a:p>
            <a:pPr fontAlgn="auto">
              <a:lnSpc>
                <a:spcPct val="90000"/>
              </a:lnSpc>
              <a:spcBef>
                <a:spcPts val="0"/>
              </a:spcBef>
              <a:spcAft>
                <a:spcPts val="0"/>
              </a:spcAft>
              <a:buClr>
                <a:schemeClr val="accent3"/>
              </a:buClr>
              <a:defRPr/>
            </a:pPr>
            <a:endParaRPr lang="it-IT" sz="2400" b="1" i="1" dirty="0">
              <a:latin typeface="+mn-lt"/>
              <a:cs typeface="Times New Roman" pitchFamily="18" charset="0"/>
            </a:endParaRPr>
          </a:p>
          <a:p>
            <a:pPr fontAlgn="auto">
              <a:lnSpc>
                <a:spcPct val="90000"/>
              </a:lnSpc>
              <a:spcBef>
                <a:spcPts val="0"/>
              </a:spcBef>
              <a:spcAft>
                <a:spcPts val="0"/>
              </a:spcAft>
              <a:buClr>
                <a:schemeClr val="accent3"/>
              </a:buClr>
              <a:defRPr/>
            </a:pPr>
            <a:r>
              <a:rPr lang="it-IT" sz="2400" b="1" i="1" dirty="0">
                <a:latin typeface="+mn-lt"/>
                <a:cs typeface="Times New Roman" pitchFamily="18" charset="0"/>
              </a:rPr>
              <a:t>Legge </a:t>
            </a:r>
            <a:r>
              <a:rPr lang="it-IT" sz="2400" b="1" i="1" dirty="0" err="1">
                <a:latin typeface="+mn-lt"/>
                <a:cs typeface="Times New Roman" pitchFamily="18" charset="0"/>
              </a:rPr>
              <a:t>n°</a:t>
            </a:r>
            <a:r>
              <a:rPr lang="it-IT" sz="2400" b="1" i="1" dirty="0">
                <a:latin typeface="+mn-lt"/>
                <a:cs typeface="Times New Roman" pitchFamily="18" charset="0"/>
              </a:rPr>
              <a:t> 300 del 20 maggio 1970 – Statuto dei lavoratori</a:t>
            </a:r>
          </a:p>
          <a:p>
            <a:pPr fontAlgn="auto">
              <a:lnSpc>
                <a:spcPct val="90000"/>
              </a:lnSpc>
              <a:spcBef>
                <a:spcPts val="0"/>
              </a:spcBef>
              <a:spcAft>
                <a:spcPts val="0"/>
              </a:spcAft>
              <a:buClr>
                <a:schemeClr val="accent3"/>
              </a:buClr>
              <a:defRPr/>
            </a:pPr>
            <a:endParaRPr lang="it-IT" b="1" i="1" dirty="0">
              <a:latin typeface="+mn-lt"/>
              <a:cs typeface="Times New Roman" pitchFamily="18" charset="0"/>
            </a:endParaRPr>
          </a:p>
          <a:p>
            <a:pPr algn="just" fontAlgn="auto">
              <a:lnSpc>
                <a:spcPct val="90000"/>
              </a:lnSpc>
              <a:spcBef>
                <a:spcPts val="0"/>
              </a:spcBef>
              <a:spcAft>
                <a:spcPts val="0"/>
              </a:spcAft>
              <a:buClr>
                <a:schemeClr val="accent3"/>
              </a:buClr>
              <a:defRPr/>
            </a:pPr>
            <a:endParaRPr lang="it-IT" sz="2800" dirty="0">
              <a:latin typeface="+mn-lt"/>
              <a:cs typeface="Times New Roman" pitchFamily="18" charset="0"/>
            </a:endParaRPr>
          </a:p>
          <a:p>
            <a:pPr algn="just" fontAlgn="auto">
              <a:lnSpc>
                <a:spcPct val="90000"/>
              </a:lnSpc>
              <a:spcBef>
                <a:spcPts val="0"/>
              </a:spcBef>
              <a:spcAft>
                <a:spcPts val="0"/>
              </a:spcAft>
              <a:buClr>
                <a:schemeClr val="accent3"/>
              </a:buClr>
              <a:defRPr/>
            </a:pPr>
            <a:r>
              <a:rPr lang="it-IT" sz="2800" dirty="0">
                <a:latin typeface="+mn-lt"/>
                <a:cs typeface="Times New Roman" pitchFamily="18" charset="0"/>
              </a:rPr>
              <a:t>art. 9 </a:t>
            </a:r>
          </a:p>
          <a:p>
            <a:pPr algn="just" fontAlgn="auto">
              <a:lnSpc>
                <a:spcPct val="90000"/>
              </a:lnSpc>
              <a:spcBef>
                <a:spcPts val="0"/>
              </a:spcBef>
              <a:spcAft>
                <a:spcPts val="0"/>
              </a:spcAft>
              <a:buClr>
                <a:schemeClr val="accent3"/>
              </a:buClr>
              <a:defRPr/>
            </a:pPr>
            <a:r>
              <a:rPr lang="it-IT" sz="2800" dirty="0">
                <a:latin typeface="+mn-lt"/>
                <a:cs typeface="Times New Roman" pitchFamily="18" charset="0"/>
              </a:rPr>
              <a:t>I lavoratori mediante loro rappresentanze, hanno  diritto di controllare l’applicazione delle norme per la prevenzione degli infortuni e delle malattie </a:t>
            </a:r>
            <a:r>
              <a:rPr lang="it-IT" sz="2800" dirty="0">
                <a:latin typeface="+mn-lt"/>
                <a:cs typeface="Times New Roman" pitchFamily="18" charset="0"/>
              </a:rPr>
              <a:t>professionali </a:t>
            </a:r>
            <a:r>
              <a:rPr lang="it-IT" sz="2800" dirty="0">
                <a:latin typeface="+mn-lt"/>
                <a:cs typeface="Times New Roman" pitchFamily="18" charset="0"/>
              </a:rPr>
              <a:t>e di promuovere la ricerca, </a:t>
            </a:r>
            <a:r>
              <a:rPr lang="it-IT" sz="2800" dirty="0">
                <a:latin typeface="+mn-lt"/>
                <a:cs typeface="Times New Roman" pitchFamily="18" charset="0"/>
              </a:rPr>
              <a:t>l’elabo-razione </a:t>
            </a:r>
            <a:r>
              <a:rPr lang="it-IT" sz="2800" dirty="0">
                <a:latin typeface="+mn-lt"/>
                <a:cs typeface="Times New Roman" pitchFamily="18" charset="0"/>
              </a:rPr>
              <a:t>e l’attuazione di tutte le misure idonee a tutelare la loro salute e la loro integrità fisica.</a:t>
            </a:r>
            <a:r>
              <a:rPr lang="it-IT" sz="2800" dirty="0">
                <a:latin typeface="+mn-lt"/>
              </a:rPr>
              <a:t> </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7106" name="Rettangolo 2"/>
          <p:cNvSpPr>
            <a:spLocks noChangeArrowheads="1"/>
          </p:cNvSpPr>
          <p:nvPr/>
        </p:nvSpPr>
        <p:spPr bwMode="auto">
          <a:xfrm>
            <a:off x="214313" y="285750"/>
            <a:ext cx="8715375" cy="5327650"/>
          </a:xfrm>
          <a:prstGeom prst="rect">
            <a:avLst/>
          </a:prstGeom>
          <a:noFill/>
          <a:ln w="9525">
            <a:noFill/>
            <a:miter lim="800000"/>
            <a:headEnd/>
            <a:tailEnd/>
          </a:ln>
        </p:spPr>
        <p:txBody>
          <a:bodyPr>
            <a:spAutoFit/>
          </a:bodyPr>
          <a:lstStyle/>
          <a:p>
            <a:pPr algn="ctr">
              <a:lnSpc>
                <a:spcPct val="90000"/>
              </a:lnSpc>
            </a:pPr>
            <a:r>
              <a:rPr lang="it-IT" sz="2400">
                <a:latin typeface="Times New Roman" pitchFamily="18" charset="0"/>
                <a:cs typeface="Times New Roman" pitchFamily="18" charset="0"/>
              </a:rPr>
              <a:t>Legge 5 marzo 1990 n° 46  </a:t>
            </a:r>
          </a:p>
          <a:p>
            <a:pPr algn="ctr">
              <a:lnSpc>
                <a:spcPct val="90000"/>
              </a:lnSpc>
            </a:pPr>
            <a:r>
              <a:rPr lang="it-IT" sz="2400">
                <a:latin typeface="Times New Roman" pitchFamily="18" charset="0"/>
                <a:cs typeface="Times New Roman" pitchFamily="18" charset="0"/>
              </a:rPr>
              <a:t> (oggi decreto ministeriale (SV.E.) 22 gennaio 2008 n° 37)</a:t>
            </a:r>
          </a:p>
          <a:p>
            <a:pPr algn="ctr">
              <a:lnSpc>
                <a:spcPct val="90000"/>
              </a:lnSpc>
            </a:pPr>
            <a:endParaRPr lang="it-IT" sz="2400">
              <a:latin typeface="Times New Roman" pitchFamily="18" charset="0"/>
              <a:cs typeface="Times New Roman" pitchFamily="18" charset="0"/>
            </a:endParaRPr>
          </a:p>
          <a:p>
            <a:pPr algn="ctr">
              <a:lnSpc>
                <a:spcPct val="90000"/>
              </a:lnSpc>
            </a:pPr>
            <a:r>
              <a:rPr lang="it-IT">
                <a:latin typeface="Times New Roman" pitchFamily="18" charset="0"/>
                <a:cs typeface="Times New Roman" pitchFamily="18" charset="0"/>
              </a:rPr>
              <a:t>   </a:t>
            </a:r>
            <a:r>
              <a:rPr lang="it-IT" b="1" i="1">
                <a:latin typeface="Times New Roman" pitchFamily="18" charset="0"/>
                <a:cs typeface="Times New Roman" pitchFamily="18" charset="0"/>
              </a:rPr>
              <a:t>Norme per la sicurezza degli impianti</a:t>
            </a:r>
          </a:p>
          <a:p>
            <a:pPr>
              <a:lnSpc>
                <a:spcPct val="90000"/>
              </a:lnSpc>
            </a:pPr>
            <a:endParaRPr lang="it-IT">
              <a:latin typeface="Times New Roman" pitchFamily="18" charset="0"/>
              <a:cs typeface="Times New Roman" pitchFamily="18" charset="0"/>
            </a:endParaRPr>
          </a:p>
          <a:p>
            <a:pPr algn="just">
              <a:lnSpc>
                <a:spcPct val="90000"/>
              </a:lnSpc>
            </a:pPr>
            <a:endParaRPr lang="it-IT" sz="2800">
              <a:latin typeface="Times New Roman" pitchFamily="18" charset="0"/>
              <a:cs typeface="Times New Roman" pitchFamily="18" charset="0"/>
            </a:endParaRPr>
          </a:p>
          <a:p>
            <a:pPr algn="just">
              <a:lnSpc>
                <a:spcPct val="90000"/>
              </a:lnSpc>
            </a:pPr>
            <a:r>
              <a:rPr lang="it-IT" sz="2800">
                <a:latin typeface="Times New Roman" pitchFamily="18" charset="0"/>
                <a:cs typeface="Times New Roman" pitchFamily="18" charset="0"/>
              </a:rPr>
              <a:t>disciplina la realizzazione degli impianti elettrici, radiotelevisivi, elettronici, delle antenne e degli impianti c/ le scariche atmosferiche, degli impianti di riscaldamento e di climatizzazione, degli impianti idrosanitari negli edifici civili, degli impianti per il trasporto e l’utilizzazione di gas, degli impianti di sollevamento di persone o cose, degli impianti di protezione antincendio.</a:t>
            </a:r>
          </a:p>
          <a:p>
            <a:pPr algn="just">
              <a:lnSpc>
                <a:spcPct val="90000"/>
              </a:lnSpc>
            </a:pPr>
            <a:endParaRPr lang="it-IT" sz="2800">
              <a:latin typeface="Times New Roman" pitchFamily="18" charset="0"/>
              <a:cs typeface="Times New Roman" pitchFamily="18" charset="0"/>
            </a:endParaRPr>
          </a:p>
          <a:p>
            <a:pPr>
              <a:lnSpc>
                <a:spcPct val="90000"/>
              </a:lnSpc>
            </a:pPr>
            <a:endParaRPr lang="it-IT">
              <a:latin typeface="Times New Roman" pitchFamily="18" charset="0"/>
              <a:cs typeface="Times New Roman" pitchFamily="18"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8130" name="Rectangle 3"/>
          <p:cNvSpPr>
            <a:spLocks noGrp="1" noChangeArrowheads="1"/>
          </p:cNvSpPr>
          <p:nvPr>
            <p:ph idx="1"/>
          </p:nvPr>
        </p:nvSpPr>
        <p:spPr>
          <a:xfrm>
            <a:off x="0" y="0"/>
            <a:ext cx="9144000" cy="6858000"/>
          </a:xfrm>
        </p:spPr>
        <p:txBody>
          <a:bodyPr/>
          <a:lstStyle/>
          <a:p>
            <a:pPr algn="just" eaLnBrk="1" hangingPunct="1">
              <a:lnSpc>
                <a:spcPct val="90000"/>
              </a:lnSpc>
            </a:pPr>
            <a:r>
              <a:rPr lang="it-IT" sz="2400" i="1" smtClean="0">
                <a:cs typeface="Times New Roman" pitchFamily="18" charset="0"/>
              </a:rPr>
              <a:t>Vengono fissati i requisiti delle ditte abilitate alla realizzazione degli impianti disciplinati, nonché dei soggetti titolari delle ditte medesime;</a:t>
            </a:r>
          </a:p>
          <a:p>
            <a:pPr algn="just" eaLnBrk="1" hangingPunct="1">
              <a:lnSpc>
                <a:spcPct val="90000"/>
              </a:lnSpc>
            </a:pPr>
            <a:endParaRPr lang="it-IT" sz="2400" smtClean="0">
              <a:cs typeface="Times New Roman" pitchFamily="18" charset="0"/>
            </a:endParaRPr>
          </a:p>
          <a:p>
            <a:pPr algn="just" eaLnBrk="1" hangingPunct="1">
              <a:lnSpc>
                <a:spcPct val="90000"/>
              </a:lnSpc>
            </a:pPr>
            <a:r>
              <a:rPr lang="it-IT" sz="2400" i="1" smtClean="0">
                <a:cs typeface="Times New Roman" pitchFamily="18" charset="0"/>
              </a:rPr>
              <a:t>Vengono altresì specificati i limiti oltre i quali la realizzazione degli impianti disciplinati deve essere preceduta dalla relativa progettazione ad opera di tecnico qualificato;</a:t>
            </a:r>
          </a:p>
          <a:p>
            <a:pPr algn="just" eaLnBrk="1" hangingPunct="1">
              <a:lnSpc>
                <a:spcPct val="90000"/>
              </a:lnSpc>
            </a:pPr>
            <a:endParaRPr lang="it-IT" sz="2400" smtClean="0">
              <a:cs typeface="Times New Roman" pitchFamily="18" charset="0"/>
            </a:endParaRPr>
          </a:p>
          <a:p>
            <a:pPr algn="just" eaLnBrk="1" hangingPunct="1">
              <a:lnSpc>
                <a:spcPct val="90000"/>
              </a:lnSpc>
            </a:pPr>
            <a:r>
              <a:rPr lang="it-IT" sz="2400" i="1" smtClean="0">
                <a:cs typeface="Times New Roman" pitchFamily="18" charset="0"/>
              </a:rPr>
              <a:t>Viene introdotta la “</a:t>
            </a:r>
            <a:r>
              <a:rPr lang="it-IT" sz="2400" i="1" u="sng" smtClean="0">
                <a:cs typeface="Times New Roman" pitchFamily="18" charset="0"/>
              </a:rPr>
              <a:t>dichiarazione di conformità</a:t>
            </a:r>
            <a:r>
              <a:rPr lang="it-IT" sz="2400" i="1" smtClean="0">
                <a:cs typeface="Times New Roman" pitchFamily="18" charset="0"/>
              </a:rPr>
              <a:t>” (</a:t>
            </a:r>
            <a:r>
              <a:rPr lang="it-IT" sz="2400" i="1" smtClean="0">
                <a:latin typeface="Berlin Sans FB Demi" pitchFamily="34" charset="0"/>
                <a:cs typeface="Times New Roman" pitchFamily="18" charset="0"/>
              </a:rPr>
              <a:t>Di.Co.</a:t>
            </a:r>
            <a:r>
              <a:rPr lang="it-IT" sz="2400" i="1" smtClean="0">
                <a:cs typeface="Times New Roman" pitchFamily="18" charset="0"/>
              </a:rPr>
              <a:t>), cioè del documento che assegna la responsabilità della realizzazione dello specifico impianto (o di parte di esso) alla ditta che lo ha eseguito. Viene pure introdotta la “dichiarazione di rispondenza”  (</a:t>
            </a:r>
            <a:r>
              <a:rPr lang="it-IT" sz="2400" i="1" smtClean="0">
                <a:latin typeface="Berlin Sans FB Demi" pitchFamily="34" charset="0"/>
                <a:cs typeface="Times New Roman" pitchFamily="18" charset="0"/>
              </a:rPr>
              <a:t>Di.Ri.</a:t>
            </a:r>
            <a:r>
              <a:rPr lang="it-IT" sz="2400" i="1" smtClean="0">
                <a:cs typeface="Times New Roman" pitchFamily="18" charset="0"/>
              </a:rPr>
              <a:t>), per gli impianti costruiti, prima del D.M. 37/08, con o senza di.co..</a:t>
            </a:r>
            <a:endParaRPr lang="it-IT" sz="2400" smtClean="0">
              <a:cs typeface="Times New Roman" pitchFamily="18" charset="0"/>
            </a:endParaRPr>
          </a:p>
          <a:p>
            <a:pPr eaLnBrk="1" hangingPunct="1">
              <a:lnSpc>
                <a:spcPct val="90000"/>
              </a:lnSpc>
            </a:pPr>
            <a:endParaRPr lang="it-IT" sz="2400" smtClean="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49154" name="Rectangle 3"/>
          <p:cNvSpPr>
            <a:spLocks noGrp="1" noChangeArrowheads="1"/>
          </p:cNvSpPr>
          <p:nvPr>
            <p:ph idx="1"/>
          </p:nvPr>
        </p:nvSpPr>
        <p:spPr>
          <a:xfrm>
            <a:off x="0" y="0"/>
            <a:ext cx="9144000" cy="6858000"/>
          </a:xfrm>
        </p:spPr>
        <p:txBody>
          <a:bodyPr/>
          <a:lstStyle/>
          <a:p>
            <a:pPr algn="ctr" eaLnBrk="1" hangingPunct="1">
              <a:buFontTx/>
              <a:buNone/>
            </a:pPr>
            <a:r>
              <a:rPr lang="it-IT" sz="3600" b="1" i="1" smtClean="0">
                <a:cs typeface="Times New Roman" pitchFamily="18" charset="0"/>
              </a:rPr>
              <a:t>Tutti gli impianti esistenti, </a:t>
            </a:r>
            <a:r>
              <a:rPr lang="it-IT" sz="3600" b="1" i="1" u="sng" smtClean="0">
                <a:cs typeface="Times New Roman" pitchFamily="18" charset="0"/>
              </a:rPr>
              <a:t>oggi</a:t>
            </a:r>
            <a:r>
              <a:rPr lang="it-IT" sz="3600" b="1" i="1" smtClean="0">
                <a:cs typeface="Times New Roman" pitchFamily="18" charset="0"/>
              </a:rPr>
              <a:t>, devono essere adeguati alla legge </a:t>
            </a:r>
            <a:r>
              <a:rPr lang="it-IT" sz="3600" b="1" i="1" smtClean="0">
                <a:latin typeface="Times New Roman" pitchFamily="18" charset="0"/>
                <a:cs typeface="Times New Roman" pitchFamily="18" charset="0"/>
              </a:rPr>
              <a:t>37/08</a:t>
            </a:r>
            <a:r>
              <a:rPr lang="it-IT" sz="3600" b="1" i="1" smtClean="0">
                <a:cs typeface="Times New Roman" pitchFamily="18" charset="0"/>
              </a:rPr>
              <a:t>.</a:t>
            </a:r>
          </a:p>
          <a:p>
            <a:pPr algn="ctr" eaLnBrk="1" hangingPunct="1">
              <a:buFontTx/>
              <a:buNone/>
            </a:pPr>
            <a:endParaRPr lang="it-IT" sz="3600" b="1" i="1" smtClean="0">
              <a:cs typeface="Times New Roman" pitchFamily="18" charset="0"/>
            </a:endParaRPr>
          </a:p>
          <a:p>
            <a:pPr eaLnBrk="1" hangingPunct="1"/>
            <a:r>
              <a:rPr lang="it-IT" sz="3600" smtClean="0">
                <a:cs typeface="Times New Roman" pitchFamily="18" charset="0"/>
              </a:rPr>
              <a:t> o dichiarazione di conformità  (</a:t>
            </a:r>
            <a:r>
              <a:rPr lang="it-IT" sz="3600" b="1" smtClean="0">
                <a:latin typeface="Berlin Sans FB" pitchFamily="34" charset="0"/>
                <a:cs typeface="Times New Roman" pitchFamily="18" charset="0"/>
              </a:rPr>
              <a:t>Di.Co.</a:t>
            </a:r>
            <a:r>
              <a:rPr lang="it-IT" sz="3600" smtClean="0">
                <a:cs typeface="Times New Roman" pitchFamily="18" charset="0"/>
              </a:rPr>
              <a:t>)</a:t>
            </a:r>
          </a:p>
          <a:p>
            <a:pPr eaLnBrk="1" hangingPunct="1"/>
            <a:endParaRPr lang="it-IT" sz="3600" smtClean="0">
              <a:cs typeface="Times New Roman" pitchFamily="18" charset="0"/>
            </a:endParaRPr>
          </a:p>
          <a:p>
            <a:pPr eaLnBrk="1" hangingPunct="1"/>
            <a:r>
              <a:rPr lang="it-IT" sz="3600" smtClean="0">
                <a:cs typeface="Times New Roman" pitchFamily="18" charset="0"/>
              </a:rPr>
              <a:t>o dichiarazione di rispondenza del titolare (</a:t>
            </a:r>
            <a:r>
              <a:rPr lang="it-IT" sz="3600" b="1" smtClean="0">
                <a:latin typeface="Berlin Sans FB" pitchFamily="34" charset="0"/>
                <a:cs typeface="Times New Roman" pitchFamily="18" charset="0"/>
              </a:rPr>
              <a:t>Di.Ri.</a:t>
            </a:r>
            <a:r>
              <a:rPr lang="it-IT" sz="3600" smtClean="0">
                <a:cs typeface="Times New Roman" pitchFamily="18" charset="0"/>
              </a:rPr>
              <a:t>)</a:t>
            </a:r>
          </a:p>
          <a:p>
            <a:pPr eaLnBrk="1" hangingPunct="1"/>
            <a:endParaRPr lang="it-IT" sz="3600" smtClean="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50178" name="Rectangle 3"/>
          <p:cNvSpPr>
            <a:spLocks noGrp="1" noChangeArrowheads="1"/>
          </p:cNvSpPr>
          <p:nvPr>
            <p:ph idx="1"/>
          </p:nvPr>
        </p:nvSpPr>
        <p:spPr>
          <a:xfrm>
            <a:off x="214313" y="428625"/>
            <a:ext cx="8715375" cy="5953125"/>
          </a:xfrm>
        </p:spPr>
        <p:txBody>
          <a:bodyPr/>
          <a:lstStyle/>
          <a:p>
            <a:pPr marL="0" indent="0" algn="ctr" eaLnBrk="1" hangingPunct="1">
              <a:buFontTx/>
              <a:buNone/>
            </a:pPr>
            <a:r>
              <a:rPr lang="it-IT" b="1" u="sng" smtClean="0">
                <a:cs typeface="Times New Roman" pitchFamily="18" charset="0"/>
              </a:rPr>
              <a:t>D.Lgs 19.09.94 (e s.m.i.) n° 626</a:t>
            </a:r>
          </a:p>
          <a:p>
            <a:pPr marL="0" indent="0" eaLnBrk="1" hangingPunct="1">
              <a:buFontTx/>
              <a:buNone/>
            </a:pPr>
            <a:r>
              <a:rPr lang="it-IT" smtClean="0">
                <a:latin typeface="Monotype Corsiva" pitchFamily="66" charset="0"/>
                <a:cs typeface="Times New Roman" pitchFamily="18" charset="0"/>
              </a:rPr>
              <a:t>(attuazione delle direttive CEE riguardanti il miglioramento  </a:t>
            </a:r>
          </a:p>
          <a:p>
            <a:pPr marL="0" indent="0" eaLnBrk="1" hangingPunct="1">
              <a:buFontTx/>
              <a:buNone/>
            </a:pPr>
            <a:r>
              <a:rPr lang="it-IT" smtClean="0">
                <a:latin typeface="Monotype Corsiva" pitchFamily="66" charset="0"/>
                <a:cs typeface="Times New Roman" pitchFamily="18" charset="0"/>
              </a:rPr>
              <a:t>della sicurezza e della salute dei lavoratori sul luogo di lavoro)</a:t>
            </a:r>
            <a:r>
              <a:rPr lang="it-IT" smtClean="0">
                <a:cs typeface="Times New Roman" pitchFamily="18" charset="0"/>
              </a:rPr>
              <a:t>.</a:t>
            </a:r>
          </a:p>
          <a:p>
            <a:pPr marL="0" indent="0" eaLnBrk="1" hangingPunct="1">
              <a:buFontTx/>
              <a:buNone/>
            </a:pPr>
            <a:endParaRPr lang="it-IT" smtClean="0">
              <a:cs typeface="Times New Roman" pitchFamily="18" charset="0"/>
            </a:endParaRPr>
          </a:p>
          <a:p>
            <a:pPr marL="0" indent="0" eaLnBrk="1" hangingPunct="1">
              <a:buFontTx/>
              <a:buNone/>
            </a:pPr>
            <a:r>
              <a:rPr lang="it-IT" smtClean="0">
                <a:cs typeface="Times New Roman" pitchFamily="18" charset="0"/>
              </a:rPr>
              <a:t>Viene definito:</a:t>
            </a:r>
          </a:p>
          <a:p>
            <a:pPr marL="0" indent="0" algn="just" eaLnBrk="1" hangingPunct="1">
              <a:buFontTx/>
              <a:buNone/>
            </a:pPr>
            <a:r>
              <a:rPr lang="it-IT" smtClean="0">
                <a:cs typeface="Times New Roman" pitchFamily="18" charset="0"/>
              </a:rPr>
              <a:t>Il lavoratore, il datore di lavoro, il SPP, il medico competente, il RSPP, il RLS, la prevenzione (il complesso delle disposizioni e/o misure adottate per diminuire i rischi e garantire la salute dei lavoratori), l’agente (chimico, fisico, biologico, presente nel luogo di lavoro e potenzialmente dannoso).</a:t>
            </a:r>
          </a:p>
          <a:p>
            <a:pPr marL="0" indent="0" eaLnBrk="1" hangingPunct="1"/>
            <a:endParaRPr lang="it-IT" smtClean="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51202" name="Rectangle 3"/>
          <p:cNvSpPr>
            <a:spLocks noGrp="1" noChangeArrowheads="1"/>
          </p:cNvSpPr>
          <p:nvPr>
            <p:ph idx="1"/>
          </p:nvPr>
        </p:nvSpPr>
        <p:spPr>
          <a:xfrm>
            <a:off x="214313" y="428625"/>
            <a:ext cx="8715375" cy="5362575"/>
          </a:xfrm>
        </p:spPr>
        <p:txBody>
          <a:bodyPr/>
          <a:lstStyle/>
          <a:p>
            <a:pPr algn="just" eaLnBrk="1" hangingPunct="1">
              <a:buFontTx/>
              <a:buNone/>
            </a:pPr>
            <a:r>
              <a:rPr lang="it-IT" smtClean="0">
                <a:cs typeface="Times New Roman" pitchFamily="18" charset="0"/>
              </a:rPr>
              <a:t>   Il D.L.gs 626/94 rappresenta la legge che:</a:t>
            </a:r>
          </a:p>
          <a:p>
            <a:pPr algn="just" eaLnBrk="1" hangingPunct="1">
              <a:buFontTx/>
              <a:buNone/>
            </a:pPr>
            <a:endParaRPr lang="it-IT" smtClean="0">
              <a:cs typeface="Times New Roman" pitchFamily="18" charset="0"/>
            </a:endParaRPr>
          </a:p>
          <a:p>
            <a:pPr algn="just" eaLnBrk="1" hangingPunct="1"/>
            <a:r>
              <a:rPr lang="it-IT" i="1" smtClean="0">
                <a:cs typeface="Times New Roman" pitchFamily="18" charset="0"/>
              </a:rPr>
              <a:t>più ha rivoluzionato il mondo del lavoro nella ultima parte del secolo appena finito;</a:t>
            </a:r>
          </a:p>
          <a:p>
            <a:pPr algn="just" eaLnBrk="1" hangingPunct="1">
              <a:buFontTx/>
              <a:buNone/>
            </a:pPr>
            <a:endParaRPr lang="it-IT" smtClean="0">
              <a:cs typeface="Times New Roman" pitchFamily="18" charset="0"/>
            </a:endParaRPr>
          </a:p>
          <a:p>
            <a:pPr algn="just" eaLnBrk="1" hangingPunct="1"/>
            <a:r>
              <a:rPr lang="it-IT" i="1" smtClean="0">
                <a:cs typeface="Times New Roman" pitchFamily="18" charset="0"/>
              </a:rPr>
              <a:t>ha assegnato compiti ben precisi al ddl, al lavoratore (in specie al RLS), al medico compe-tente, al dirigente, al preposto, al costruttore ed al venditore di macchine ed impianti;</a:t>
            </a:r>
          </a:p>
          <a:p>
            <a:pPr algn="just" eaLnBrk="1" hangingPunct="1">
              <a:buFontTx/>
              <a:buNone/>
            </a:pPr>
            <a:endParaRPr lang="it-IT" smtClean="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468313" y="714375"/>
            <a:ext cx="8207375" cy="4648200"/>
          </a:xfrm>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it-IT" i="1" dirty="0" smtClean="0">
                <a:cs typeface="Times New Roman" pitchFamily="18" charset="0"/>
              </a:rPr>
              <a:t>ha regolamentato la “emergenza” nell’ambiente di lavoro (pronto soccorso, incendio, la eventuale  evacuazione);</a:t>
            </a:r>
          </a:p>
          <a:p>
            <a:pPr marL="274320" indent="-274320" algn="just" eaLnBrk="1" fontAlgn="auto" hangingPunct="1">
              <a:spcAft>
                <a:spcPts val="0"/>
              </a:spcAft>
              <a:buClr>
                <a:schemeClr val="accent3"/>
              </a:buClr>
              <a:buFont typeface="Wingdings 2"/>
              <a:buChar char=""/>
              <a:defRPr/>
            </a:pPr>
            <a:endParaRPr lang="it-IT" dirty="0" smtClean="0">
              <a:cs typeface="Times New Roman" pitchFamily="18" charset="0"/>
            </a:endParaRPr>
          </a:p>
          <a:p>
            <a:pPr marL="274320" indent="-274320" algn="just" eaLnBrk="1" fontAlgn="auto" hangingPunct="1">
              <a:spcAft>
                <a:spcPts val="0"/>
              </a:spcAft>
              <a:buClr>
                <a:schemeClr val="accent3"/>
              </a:buClr>
              <a:buFont typeface="Wingdings 2"/>
              <a:buChar char=""/>
              <a:defRPr/>
            </a:pPr>
            <a:r>
              <a:rPr lang="it-IT" i="1" dirty="0" smtClean="0">
                <a:cs typeface="Times New Roman" pitchFamily="18" charset="0"/>
              </a:rPr>
              <a:t>ha modificato ed integrato il DPR 547/55 e, in misura molto più marcata, il DPR 303/56;</a:t>
            </a:r>
            <a:endParaRPr lang="it-IT" dirty="0" smtClean="0">
              <a:cs typeface="Times New Roman" pitchFamily="18" charset="0"/>
            </a:endParaRPr>
          </a:p>
          <a:p>
            <a:pPr marL="274320" indent="-274320" algn="just" eaLnBrk="1" fontAlgn="auto" hangingPunct="1">
              <a:spcAft>
                <a:spcPts val="0"/>
              </a:spcAft>
              <a:buClr>
                <a:schemeClr val="accent3"/>
              </a:buClr>
              <a:buFont typeface="Wingdings 2"/>
              <a:buChar char=""/>
              <a:defRPr/>
            </a:pPr>
            <a:endParaRPr lang="it-IT" i="1" dirty="0" smtClean="0">
              <a:cs typeface="Times New Roman" pitchFamily="18" charset="0"/>
            </a:endParaRPr>
          </a:p>
          <a:p>
            <a:pPr marL="274320" indent="-274320" algn="just" eaLnBrk="1" fontAlgn="auto" hangingPunct="1">
              <a:spcAft>
                <a:spcPts val="0"/>
              </a:spcAft>
              <a:buClr>
                <a:schemeClr val="accent3"/>
              </a:buClr>
              <a:buFont typeface="Wingdings 2"/>
              <a:buChar char=""/>
              <a:defRPr/>
            </a:pPr>
            <a:r>
              <a:rPr lang="it-IT" i="1" dirty="0" smtClean="0">
                <a:cs typeface="Times New Roman" pitchFamily="18" charset="0"/>
              </a:rPr>
              <a:t>ha individuato altri 4 rischi che, se presenti nell’ambiente di lavoro, determinano l’obbligo della sorveglianza sanitaria per i lavoratori utilizzati nei luoghi di lavoro;</a:t>
            </a:r>
          </a:p>
          <a:p>
            <a:pPr marL="274320" indent="-274320" algn="just" eaLnBrk="1" fontAlgn="auto" hangingPunct="1">
              <a:spcAft>
                <a:spcPts val="0"/>
              </a:spcAft>
              <a:buClr>
                <a:schemeClr val="accent3"/>
              </a:buClr>
              <a:buFont typeface="Wingdings 2"/>
              <a:buChar char=""/>
              <a:defRPr/>
            </a:pPr>
            <a:endParaRPr lang="it-IT" i="1" dirty="0" smtClean="0">
              <a:cs typeface="Times New Roman" pitchFamily="18" charset="0"/>
            </a:endParaRPr>
          </a:p>
          <a:p>
            <a:pPr marL="274320" indent="-274320" algn="just" eaLnBrk="1" fontAlgn="auto" hangingPunct="1">
              <a:spcAft>
                <a:spcPts val="0"/>
              </a:spcAft>
              <a:buClr>
                <a:schemeClr val="accent3"/>
              </a:buClr>
              <a:buFontTx/>
              <a:buNone/>
              <a:defRPr/>
            </a:pPr>
            <a:endParaRPr lang="it-IT" i="1" dirty="0" smtClean="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ttangolo 6"/>
          <p:cNvSpPr>
            <a:spLocks noChangeArrowheads="1"/>
          </p:cNvSpPr>
          <p:nvPr/>
        </p:nvSpPr>
        <p:spPr bwMode="auto">
          <a:xfrm>
            <a:off x="500063" y="642938"/>
            <a:ext cx="8358187" cy="4413250"/>
          </a:xfrm>
          <a:prstGeom prst="rect">
            <a:avLst/>
          </a:prstGeom>
          <a:noFill/>
          <a:ln w="9525">
            <a:noFill/>
            <a:miter lim="800000"/>
            <a:headEnd/>
            <a:tailEnd/>
          </a:ln>
        </p:spPr>
        <p:txBody>
          <a:bodyPr>
            <a:spAutoFit/>
          </a:bodyPr>
          <a:lstStyle/>
          <a:p>
            <a:pPr algn="ctr">
              <a:spcBef>
                <a:spcPct val="20000"/>
              </a:spcBef>
              <a:buClr>
                <a:srgbClr val="F9F9F9"/>
              </a:buClr>
              <a:buSzPct val="65000"/>
            </a:pPr>
            <a:r>
              <a:rPr lang="it-IT" sz="3600">
                <a:latin typeface="Book Antiqua" pitchFamily="18" charset="0"/>
              </a:rPr>
              <a:t>La materia, fino ad allora, era stata</a:t>
            </a:r>
          </a:p>
          <a:p>
            <a:pPr algn="ctr">
              <a:spcBef>
                <a:spcPct val="20000"/>
              </a:spcBef>
              <a:buClr>
                <a:srgbClr val="F9F9F9"/>
              </a:buClr>
              <a:buSzPct val="65000"/>
            </a:pPr>
            <a:r>
              <a:rPr lang="it-IT" sz="3600">
                <a:latin typeface="Book Antiqua" pitchFamily="18" charset="0"/>
              </a:rPr>
              <a:t> – e quando lo era – di competenza</a:t>
            </a:r>
          </a:p>
          <a:p>
            <a:pPr algn="ctr">
              <a:spcBef>
                <a:spcPct val="20000"/>
              </a:spcBef>
              <a:buClr>
                <a:srgbClr val="F9F9F9"/>
              </a:buClr>
              <a:buSzPct val="65000"/>
            </a:pPr>
            <a:r>
              <a:rPr lang="it-IT" sz="3600">
                <a:latin typeface="Book Antiqua" pitchFamily="18" charset="0"/>
              </a:rPr>
              <a:t> degli addetti ai lavori delle aziende (datore di lavoro, dirigente, preposto),</a:t>
            </a:r>
          </a:p>
          <a:p>
            <a:pPr algn="ctr">
              <a:spcBef>
                <a:spcPct val="20000"/>
              </a:spcBef>
              <a:buClr>
                <a:srgbClr val="F9F9F9"/>
              </a:buClr>
              <a:buSzPct val="65000"/>
            </a:pPr>
            <a:r>
              <a:rPr lang="it-IT" sz="3600">
                <a:latin typeface="Book Antiqua" pitchFamily="18" charset="0"/>
              </a:rPr>
              <a:t> in special modo</a:t>
            </a:r>
          </a:p>
          <a:p>
            <a:pPr algn="ctr">
              <a:spcBef>
                <a:spcPct val="20000"/>
              </a:spcBef>
              <a:buClr>
                <a:srgbClr val="F9F9F9"/>
              </a:buClr>
              <a:buSzPct val="65000"/>
            </a:pPr>
            <a:r>
              <a:rPr lang="it-IT" sz="3600">
                <a:latin typeface="Book Antiqua" pitchFamily="18" charset="0"/>
              </a:rPr>
              <a:t> – se non pressoché esclusivamente  - delle medie e grandi aziende. </a:t>
            </a:r>
          </a:p>
        </p:txBody>
      </p:sp>
      <p:sp>
        <p:nvSpPr>
          <p:cNvPr id="8"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53250" name="Rectangle 2"/>
          <p:cNvSpPr>
            <a:spLocks noGrp="1" noChangeArrowheads="1"/>
          </p:cNvSpPr>
          <p:nvPr>
            <p:ph idx="1"/>
          </p:nvPr>
        </p:nvSpPr>
        <p:spPr>
          <a:xfrm>
            <a:off x="468313" y="285750"/>
            <a:ext cx="8135937" cy="5181600"/>
          </a:xfrm>
        </p:spPr>
        <p:txBody>
          <a:bodyPr/>
          <a:lstStyle/>
          <a:p>
            <a:pPr algn="just" eaLnBrk="1" hangingPunct="1">
              <a:lnSpc>
                <a:spcPct val="90000"/>
              </a:lnSpc>
              <a:buSzPct val="150000"/>
            </a:pPr>
            <a:r>
              <a:rPr lang="it-IT" i="1" smtClean="0">
                <a:cs typeface="Times New Roman" pitchFamily="18" charset="0"/>
              </a:rPr>
              <a:t>ha introdotto l’obbligo </a:t>
            </a:r>
            <a:r>
              <a:rPr lang="it-IT" smtClean="0">
                <a:cs typeface="Times New Roman" pitchFamily="18" charset="0"/>
              </a:rPr>
              <a:t>(per il ddl, compito peraltro non delegabile)</a:t>
            </a:r>
            <a:r>
              <a:rPr lang="it-IT" i="1" smtClean="0">
                <a:cs typeface="Times New Roman" pitchFamily="18" charset="0"/>
              </a:rPr>
              <a:t> della individuazione e della successiva valutazione ed eliminazione (minimizzazione) di tutti i rischi presenti nel luogo di lavoro;    </a:t>
            </a:r>
            <a:endParaRPr lang="it-IT" smtClean="0">
              <a:cs typeface="Times New Roman" pitchFamily="18" charset="0"/>
            </a:endParaRPr>
          </a:p>
          <a:p>
            <a:pPr algn="just" eaLnBrk="1" hangingPunct="1">
              <a:lnSpc>
                <a:spcPct val="90000"/>
              </a:lnSpc>
            </a:pPr>
            <a:endParaRPr lang="it-IT" i="1" smtClean="0">
              <a:cs typeface="Times New Roman" pitchFamily="18" charset="0"/>
            </a:endParaRPr>
          </a:p>
          <a:p>
            <a:pPr algn="just" eaLnBrk="1" hangingPunct="1">
              <a:lnSpc>
                <a:spcPct val="90000"/>
              </a:lnSpc>
            </a:pPr>
            <a:r>
              <a:rPr lang="it-IT" i="1" smtClean="0">
                <a:cs typeface="Times New Roman" pitchFamily="18" charset="0"/>
              </a:rPr>
              <a:t>ha introdotto l’obbligo della informazione e della formazione per tutti i lavoratori, relativamente ai rischi presenti ed alle attrezzature, macchine, impianti che essi lavoratori debbono utilizzare nell’ambiente di lavoro</a:t>
            </a:r>
            <a:r>
              <a:rPr lang="it-IT" smtClean="0"/>
              <a:t> </a:t>
            </a:r>
          </a:p>
          <a:p>
            <a:pPr eaLnBrk="1" hangingPunct="1">
              <a:lnSpc>
                <a:spcPct val="90000"/>
              </a:lnSpc>
            </a:pPr>
            <a:endParaRPr lang="it-IT" smtClean="0"/>
          </a:p>
          <a:p>
            <a:pPr algn="just" eaLnBrk="1" hangingPunct="1">
              <a:lnSpc>
                <a:spcPct val="90000"/>
              </a:lnSpc>
              <a:buFontTx/>
              <a:buNone/>
            </a:pPr>
            <a:endParaRPr lang="it-IT" smtClean="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285750" y="285750"/>
            <a:ext cx="8643938" cy="6038850"/>
          </a:xfrm>
        </p:spPr>
        <p:txBody>
          <a:bodyPr>
            <a:normAutofit/>
          </a:bodyPr>
          <a:lstStyle/>
          <a:p>
            <a:pPr marL="320040" indent="22225" eaLnBrk="1" fontAlgn="auto" hangingPunct="1">
              <a:spcAft>
                <a:spcPts val="0"/>
              </a:spcAft>
              <a:buClr>
                <a:schemeClr val="tx1">
                  <a:shade val="95000"/>
                </a:schemeClr>
              </a:buClr>
              <a:buFontTx/>
              <a:buNone/>
              <a:defRPr/>
            </a:pPr>
            <a:r>
              <a:rPr lang="it-IT" dirty="0" smtClean="0"/>
              <a:t> </a:t>
            </a:r>
          </a:p>
          <a:p>
            <a:pPr marL="0" indent="0" eaLnBrk="1" fontAlgn="auto" hangingPunct="1">
              <a:spcAft>
                <a:spcPts val="0"/>
              </a:spcAft>
              <a:buClr>
                <a:schemeClr val="tx1">
                  <a:shade val="95000"/>
                </a:schemeClr>
              </a:buClr>
              <a:buFontTx/>
              <a:buNone/>
              <a:defRPr/>
            </a:pPr>
            <a:r>
              <a:rPr lang="it-IT" sz="4000" dirty="0" smtClean="0"/>
              <a:t>Oggi con l’accordo Stato-Regioni del 26 gennaio 2006 sono stati compiutamente definiti i contenuti e le modalità dei corsi necessari per poter svolgere i compiti di Responsabile, o di Addetto, ai Servizi di Prevenzione e Protezione</a:t>
            </a: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214313" y="428625"/>
            <a:ext cx="8715375" cy="5467350"/>
          </a:xfrm>
        </p:spPr>
        <p:txBody>
          <a:bodyPr>
            <a:normAutofit lnSpcReduction="10000"/>
          </a:bodyPr>
          <a:lstStyle/>
          <a:p>
            <a:pPr marL="0" indent="0" eaLnBrk="1" fontAlgn="auto" hangingPunct="1">
              <a:spcAft>
                <a:spcPts val="0"/>
              </a:spcAft>
              <a:buClr>
                <a:schemeClr val="tx1">
                  <a:shade val="95000"/>
                </a:schemeClr>
              </a:buClr>
              <a:buFontTx/>
              <a:buNone/>
              <a:defRPr/>
            </a:pPr>
            <a:endParaRPr lang="it-IT" dirty="0" smtClean="0"/>
          </a:p>
          <a:p>
            <a:pPr marL="0" indent="0" eaLnBrk="1" fontAlgn="auto" hangingPunct="1">
              <a:spcAft>
                <a:spcPts val="0"/>
              </a:spcAft>
              <a:buClr>
                <a:schemeClr val="tx1">
                  <a:shade val="95000"/>
                </a:schemeClr>
              </a:buClr>
              <a:buFontTx/>
              <a:buNone/>
              <a:defRPr/>
            </a:pPr>
            <a:r>
              <a:rPr lang="it-IT" sz="3200" dirty="0" smtClean="0"/>
              <a:t>Innanzitutto il corso prevede due moduli – A e C – che costituiscono credito formativo permanente (cioè, una volta effettuati, restano sempre validi), e un 3° – il B –, che prevede aggiornamenti quinquennali.</a:t>
            </a:r>
          </a:p>
          <a:p>
            <a:pPr marL="0" indent="0" eaLnBrk="1" fontAlgn="auto" hangingPunct="1">
              <a:spcAft>
                <a:spcPts val="0"/>
              </a:spcAft>
              <a:buClr>
                <a:schemeClr val="tx1">
                  <a:shade val="95000"/>
                </a:schemeClr>
              </a:buClr>
              <a:buFontTx/>
              <a:buNone/>
              <a:defRPr/>
            </a:pPr>
            <a:endParaRPr lang="it-IT" sz="3200" dirty="0" smtClean="0"/>
          </a:p>
          <a:p>
            <a:pPr marL="0" indent="0" eaLnBrk="1" fontAlgn="auto" hangingPunct="1">
              <a:spcAft>
                <a:spcPts val="0"/>
              </a:spcAft>
              <a:buClr>
                <a:schemeClr val="tx1">
                  <a:shade val="95000"/>
                </a:schemeClr>
              </a:buClr>
              <a:buFontTx/>
              <a:buNone/>
              <a:defRPr/>
            </a:pPr>
            <a:r>
              <a:rPr lang="it-IT" sz="3200" dirty="0" smtClean="0"/>
              <a:t>Il modulo A è articolato in 28 ore, il C in 24, mentre il B prevede un </a:t>
            </a:r>
            <a:r>
              <a:rPr lang="it-IT" sz="3200" dirty="0" err="1" smtClean="0"/>
              <a:t>n°</a:t>
            </a:r>
            <a:r>
              <a:rPr lang="it-IT" sz="3200" dirty="0" smtClean="0"/>
              <a:t> di ore fun-zione della complessità dello specifico  settore cui appartiene l’attività lavorativa.</a:t>
            </a: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56322" name="Rectangle 3"/>
          <p:cNvSpPr>
            <a:spLocks noGrp="1" noChangeArrowheads="1"/>
          </p:cNvSpPr>
          <p:nvPr>
            <p:ph idx="1"/>
          </p:nvPr>
        </p:nvSpPr>
        <p:spPr>
          <a:xfrm>
            <a:off x="0" y="214313"/>
            <a:ext cx="9144000" cy="5538787"/>
          </a:xfrm>
        </p:spPr>
        <p:txBody>
          <a:bodyPr/>
          <a:lstStyle/>
          <a:p>
            <a:pPr indent="-365125" eaLnBrk="1" hangingPunct="1"/>
            <a:endParaRPr lang="it-IT" smtClean="0"/>
          </a:p>
          <a:p>
            <a:pPr indent="-365125" eaLnBrk="1" hangingPunct="1"/>
            <a:r>
              <a:rPr lang="it-IT" smtClean="0"/>
              <a:t>Il modulo A costituisce il </a:t>
            </a:r>
            <a:r>
              <a:rPr lang="it-IT" i="1" u="sng" smtClean="0"/>
              <a:t>corso di base</a:t>
            </a:r>
            <a:r>
              <a:rPr lang="it-IT" smtClean="0"/>
              <a:t>  per poter svolgere la funzione di RSPP o di ASPP.</a:t>
            </a:r>
          </a:p>
          <a:p>
            <a:pPr indent="-365125" eaLnBrk="1" hangingPunct="1"/>
            <a:r>
              <a:rPr lang="it-IT" smtClean="0"/>
              <a:t> il modulo C (solo per i R) mira a formare sull’ergonomia, e sulle tecniche di comunicazione.</a:t>
            </a:r>
          </a:p>
          <a:p>
            <a:pPr indent="-365125" eaLnBrk="1" hangingPunct="1"/>
            <a:r>
              <a:rPr lang="it-IT" smtClean="0"/>
              <a:t> Il modulo B è prettamente di specializzazione, ed è articolato in 9 grandi macrosettori di attività.</a:t>
            </a:r>
          </a:p>
          <a:p>
            <a:pPr indent="-365125" eaLnBrk="1" hangingPunct="1"/>
            <a:r>
              <a:rPr lang="it-IT" smtClean="0"/>
              <a:t> Ogni modulo prevede la verifica di apprendimento, per cui l’attestato è rilasciato solo se la stessa è superata.</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571500" y="571500"/>
            <a:ext cx="8215313" cy="4962525"/>
          </a:xfrm>
        </p:spPr>
        <p:txBody>
          <a:bodyPr>
            <a:normAutofit/>
          </a:bodyPr>
          <a:lstStyle/>
          <a:p>
            <a:pPr marL="533400" indent="-533400" algn="just" eaLnBrk="1" fontAlgn="auto" hangingPunct="1">
              <a:lnSpc>
                <a:spcPct val="90000"/>
              </a:lnSpc>
              <a:spcAft>
                <a:spcPts val="0"/>
              </a:spcAft>
              <a:buClr>
                <a:schemeClr val="accent3"/>
              </a:buClr>
              <a:buFontTx/>
              <a:buNone/>
              <a:defRPr/>
            </a:pPr>
            <a:r>
              <a:rPr lang="it-IT" sz="3600" dirty="0" smtClean="0"/>
              <a:t>Vediamo ora quali sono i compiti</a:t>
            </a:r>
          </a:p>
          <a:p>
            <a:pPr marL="533400" indent="-533400" algn="just" eaLnBrk="1" fontAlgn="auto" hangingPunct="1">
              <a:lnSpc>
                <a:spcPct val="90000"/>
              </a:lnSpc>
              <a:spcAft>
                <a:spcPts val="0"/>
              </a:spcAft>
              <a:buClr>
                <a:schemeClr val="accent3"/>
              </a:buClr>
              <a:buFontTx/>
              <a:buNone/>
              <a:defRPr/>
            </a:pPr>
            <a:r>
              <a:rPr lang="it-IT" sz="3600" dirty="0" smtClean="0"/>
              <a:t>del Responsabile del SPP </a:t>
            </a:r>
            <a:r>
              <a:rPr lang="it-IT" sz="2400" dirty="0" smtClean="0"/>
              <a:t>(art. 9):</a:t>
            </a:r>
          </a:p>
          <a:p>
            <a:pPr marL="533400" indent="-533400" algn="just" eaLnBrk="1" fontAlgn="auto" hangingPunct="1">
              <a:lnSpc>
                <a:spcPct val="90000"/>
              </a:lnSpc>
              <a:spcAft>
                <a:spcPts val="0"/>
              </a:spcAft>
              <a:buClr>
                <a:schemeClr val="accent3"/>
              </a:buClr>
              <a:buFontTx/>
              <a:buNone/>
              <a:defRPr/>
            </a:pPr>
            <a:endParaRPr lang="it-IT" dirty="0" smtClean="0"/>
          </a:p>
          <a:p>
            <a:pPr marL="533400" indent="-533400" algn="just" eaLnBrk="1" fontAlgn="auto" hangingPunct="1">
              <a:lnSpc>
                <a:spcPct val="90000"/>
              </a:lnSpc>
              <a:spcAft>
                <a:spcPts val="0"/>
              </a:spcAft>
              <a:buClr>
                <a:schemeClr val="accent3"/>
              </a:buClr>
              <a:buFontTx/>
              <a:buNone/>
              <a:defRPr/>
            </a:pPr>
            <a:endParaRPr lang="it-IT" dirty="0" smtClean="0"/>
          </a:p>
          <a:p>
            <a:pPr marL="533400" indent="-533400" algn="just" eaLnBrk="1" fontAlgn="auto" hangingPunct="1">
              <a:lnSpc>
                <a:spcPct val="90000"/>
              </a:lnSpc>
              <a:spcAft>
                <a:spcPts val="0"/>
              </a:spcAft>
              <a:buClr>
                <a:schemeClr val="accent3"/>
              </a:buClr>
              <a:buFont typeface="Wingdings 2"/>
              <a:buChar char=""/>
              <a:defRPr/>
            </a:pPr>
            <a:r>
              <a:rPr lang="it-IT" sz="3600" dirty="0" smtClean="0"/>
              <a:t>Individuare e valutare i rischi presenti nell’ambiente di lavoro;</a:t>
            </a:r>
          </a:p>
          <a:p>
            <a:pPr marL="533400" indent="-533400" algn="just" eaLnBrk="1" fontAlgn="auto" hangingPunct="1">
              <a:lnSpc>
                <a:spcPct val="90000"/>
              </a:lnSpc>
              <a:spcAft>
                <a:spcPts val="0"/>
              </a:spcAft>
              <a:buClr>
                <a:schemeClr val="accent3"/>
              </a:buClr>
              <a:buFontTx/>
              <a:buNone/>
              <a:defRPr/>
            </a:pPr>
            <a:endParaRPr lang="it-IT" sz="3600" dirty="0" smtClean="0"/>
          </a:p>
          <a:p>
            <a:pPr marL="533400" indent="-533400" algn="just" eaLnBrk="1" fontAlgn="auto" hangingPunct="1">
              <a:lnSpc>
                <a:spcPct val="90000"/>
              </a:lnSpc>
              <a:spcAft>
                <a:spcPts val="0"/>
              </a:spcAft>
              <a:buClr>
                <a:schemeClr val="accent3"/>
              </a:buClr>
              <a:buFont typeface="Wingdings 2"/>
              <a:buChar char=""/>
              <a:defRPr/>
            </a:pPr>
            <a:r>
              <a:rPr lang="it-IT" sz="3600" dirty="0" smtClean="0"/>
              <a:t>Elaborare le misure preventive e protettive, individuare i dpi;</a:t>
            </a:r>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539750" y="642938"/>
            <a:ext cx="8135938" cy="4265612"/>
          </a:xfrm>
        </p:spPr>
        <p:txBody>
          <a:bodyPr>
            <a:normAutofit fontScale="92500"/>
          </a:bodyPr>
          <a:lstStyle/>
          <a:p>
            <a:pPr marL="533400" indent="-533400" algn="just" eaLnBrk="1" fontAlgn="auto" hangingPunct="1">
              <a:spcAft>
                <a:spcPts val="0"/>
              </a:spcAft>
              <a:buClr>
                <a:schemeClr val="tx1">
                  <a:shade val="95000"/>
                </a:schemeClr>
              </a:buClr>
              <a:buFontTx/>
              <a:buNone/>
              <a:defRPr/>
            </a:pPr>
            <a:endParaRPr lang="it-IT" sz="3000" dirty="0" smtClean="0"/>
          </a:p>
          <a:p>
            <a:pPr marL="533400" indent="-533400" algn="just" eaLnBrk="1" fontAlgn="auto" hangingPunct="1">
              <a:spcAft>
                <a:spcPts val="0"/>
              </a:spcAft>
              <a:buClr>
                <a:schemeClr val="tx1">
                  <a:shade val="95000"/>
                </a:schemeClr>
              </a:buClr>
              <a:buFont typeface="Wingdings 2"/>
              <a:buChar char=""/>
              <a:defRPr/>
            </a:pPr>
            <a:r>
              <a:rPr lang="it-IT" sz="3600" dirty="0" smtClean="0"/>
              <a:t>Elaborare le procedure di sicurezza per le varie attività aziendali;</a:t>
            </a:r>
          </a:p>
          <a:p>
            <a:pPr marL="533400" indent="-533400" algn="just" eaLnBrk="1" fontAlgn="auto" hangingPunct="1">
              <a:spcAft>
                <a:spcPts val="0"/>
              </a:spcAft>
              <a:buClr>
                <a:schemeClr val="tx1">
                  <a:shade val="95000"/>
                </a:schemeClr>
              </a:buClr>
              <a:buFont typeface="Wingdings 2"/>
              <a:buChar char=""/>
              <a:defRPr/>
            </a:pPr>
            <a:endParaRPr lang="it-IT" sz="3600" dirty="0" smtClean="0"/>
          </a:p>
          <a:p>
            <a:pPr marL="533400" indent="-533400" algn="just" eaLnBrk="1" fontAlgn="auto" hangingPunct="1">
              <a:spcAft>
                <a:spcPts val="0"/>
              </a:spcAft>
              <a:buClr>
                <a:schemeClr val="tx1">
                  <a:shade val="95000"/>
                </a:schemeClr>
              </a:buClr>
              <a:buFont typeface="Wingdings 2"/>
              <a:buChar char=""/>
              <a:defRPr/>
            </a:pPr>
            <a:r>
              <a:rPr lang="it-IT" sz="3600" dirty="0" smtClean="0"/>
              <a:t>Proporre programmi di informazio-ne e formazione per i lavoratori;</a:t>
            </a:r>
          </a:p>
          <a:p>
            <a:pPr marL="533400" indent="-533400" algn="just" eaLnBrk="1" fontAlgn="auto" hangingPunct="1">
              <a:spcAft>
                <a:spcPts val="0"/>
              </a:spcAft>
              <a:buClr>
                <a:schemeClr val="tx1">
                  <a:shade val="95000"/>
                </a:schemeClr>
              </a:buClr>
              <a:buFontTx/>
              <a:buNone/>
              <a:defRPr/>
            </a:pPr>
            <a:r>
              <a:rPr lang="it-IT" sz="3000" dirty="0" smtClean="0"/>
              <a:t>               </a:t>
            </a:r>
            <a:endParaRPr lang="it-IT" dirty="0" smtClean="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468313" y="500063"/>
            <a:ext cx="7837487" cy="4267200"/>
          </a:xfrm>
        </p:spPr>
        <p:txBody>
          <a:bodyPr>
            <a:normAutofit lnSpcReduction="10000"/>
          </a:bodyPr>
          <a:lstStyle/>
          <a:p>
            <a:pPr marL="533400" indent="-533400" algn="just" eaLnBrk="1" fontAlgn="auto" hangingPunct="1">
              <a:spcAft>
                <a:spcPts val="0"/>
              </a:spcAft>
              <a:buFontTx/>
              <a:buNone/>
              <a:defRPr/>
            </a:pPr>
            <a:endParaRPr lang="it-IT" sz="3000" dirty="0" smtClean="0"/>
          </a:p>
          <a:p>
            <a:pPr marL="533400" indent="-533400" algn="ctr" eaLnBrk="1" fontAlgn="auto" hangingPunct="1">
              <a:spcAft>
                <a:spcPts val="0"/>
              </a:spcAft>
              <a:buFont typeface="Wingdings 3"/>
              <a:buChar char=""/>
              <a:defRPr/>
            </a:pPr>
            <a:r>
              <a:rPr lang="it-IT" sz="4200" dirty="0" smtClean="0"/>
              <a:t>Partecipare alle consultazioni periodiche previste – </a:t>
            </a:r>
            <a:r>
              <a:rPr lang="it-IT" sz="3600" dirty="0" smtClean="0"/>
              <a:t>(</a:t>
            </a:r>
            <a:r>
              <a:rPr lang="it-IT" sz="3600" i="1" u="sng" dirty="0" smtClean="0"/>
              <a:t>per le aziende con più di 15 dipendenti: almeno una volta all’anno</a:t>
            </a:r>
            <a:r>
              <a:rPr lang="it-IT" sz="3600" dirty="0" smtClean="0"/>
              <a:t>)</a:t>
            </a:r>
            <a:r>
              <a:rPr lang="it-IT" sz="4200" dirty="0" smtClean="0"/>
              <a:t> – </a:t>
            </a:r>
          </a:p>
          <a:p>
            <a:pPr marL="533400" indent="-533400" algn="ctr" eaLnBrk="1" fontAlgn="auto" hangingPunct="1">
              <a:spcAft>
                <a:spcPts val="0"/>
              </a:spcAft>
              <a:buFont typeface="Wingdings 3"/>
              <a:buNone/>
              <a:defRPr/>
            </a:pPr>
            <a:r>
              <a:rPr lang="it-IT" sz="4200" dirty="0" smtClean="0"/>
              <a:t>   per la tutela della salute.</a:t>
            </a:r>
            <a:r>
              <a:rPr lang="it-IT" sz="3000" dirty="0" smtClean="0"/>
              <a:t>               </a:t>
            </a:r>
            <a:endParaRPr lang="it-IT" dirty="0" smtClean="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0418" name="Rectangle 2"/>
          <p:cNvSpPr>
            <a:spLocks noGrp="1" noChangeArrowheads="1"/>
          </p:cNvSpPr>
          <p:nvPr>
            <p:ph idx="1"/>
          </p:nvPr>
        </p:nvSpPr>
        <p:spPr>
          <a:xfrm>
            <a:off x="468313" y="1185863"/>
            <a:ext cx="8280400" cy="3600450"/>
          </a:xfrm>
        </p:spPr>
        <p:txBody>
          <a:bodyPr/>
          <a:lstStyle/>
          <a:p>
            <a:pPr marL="457200" indent="-457200" algn="just" eaLnBrk="1" hangingPunct="1">
              <a:lnSpc>
                <a:spcPct val="90000"/>
              </a:lnSpc>
              <a:buFontTx/>
              <a:buNone/>
            </a:pPr>
            <a:r>
              <a:rPr lang="it-IT" smtClean="0"/>
              <a:t>     Si ricorda altresì l’obbligo del ddl di fornire al Responsabile del SPP informazioni su:</a:t>
            </a:r>
          </a:p>
          <a:p>
            <a:pPr marL="457200" indent="-457200" algn="just" eaLnBrk="1" hangingPunct="1">
              <a:lnSpc>
                <a:spcPct val="90000"/>
              </a:lnSpc>
              <a:buFontTx/>
              <a:buNone/>
            </a:pPr>
            <a:endParaRPr lang="it-IT" smtClean="0"/>
          </a:p>
          <a:p>
            <a:pPr marL="457200" indent="-457200" algn="just" eaLnBrk="1" hangingPunct="1">
              <a:lnSpc>
                <a:spcPct val="90000"/>
              </a:lnSpc>
            </a:pPr>
            <a:r>
              <a:rPr lang="it-IT" smtClean="0"/>
              <a:t>  La natura dei rischi presenti in azienda;</a:t>
            </a:r>
          </a:p>
          <a:p>
            <a:pPr marL="457200" indent="-457200" algn="just" eaLnBrk="1" hangingPunct="1">
              <a:lnSpc>
                <a:spcPct val="90000"/>
              </a:lnSpc>
            </a:pPr>
            <a:endParaRPr lang="it-IT" smtClean="0"/>
          </a:p>
          <a:p>
            <a:pPr marL="457200" indent="-457200" algn="just" eaLnBrk="1" hangingPunct="1">
              <a:lnSpc>
                <a:spcPct val="90000"/>
              </a:lnSpc>
            </a:pPr>
            <a:r>
              <a:rPr lang="it-IT" smtClean="0"/>
              <a:t>  L’organizzazione del lavoro, la programma- </a:t>
            </a:r>
          </a:p>
          <a:p>
            <a:pPr marL="457200" indent="-457200" algn="just" eaLnBrk="1" hangingPunct="1">
              <a:lnSpc>
                <a:spcPct val="90000"/>
              </a:lnSpc>
              <a:buFont typeface="Wingdings 3" pitchFamily="18" charset="2"/>
              <a:buNone/>
            </a:pPr>
            <a:r>
              <a:rPr lang="it-IT" smtClean="0"/>
              <a:t>      zione e l’attuazione delle misure preventive </a:t>
            </a:r>
          </a:p>
          <a:p>
            <a:pPr marL="457200" indent="-457200" algn="just" eaLnBrk="1" hangingPunct="1">
              <a:lnSpc>
                <a:spcPct val="90000"/>
              </a:lnSpc>
              <a:buFont typeface="Wingdings 3" pitchFamily="18" charset="2"/>
              <a:buNone/>
            </a:pPr>
            <a:r>
              <a:rPr lang="it-IT" smtClean="0"/>
              <a:t>      e protettive;</a:t>
            </a:r>
          </a:p>
          <a:p>
            <a:pPr marL="457200" indent="-457200" algn="just" eaLnBrk="1" hangingPunct="1">
              <a:lnSpc>
                <a:spcPct val="90000"/>
              </a:lnSpc>
            </a:pPr>
            <a:endParaRPr lang="it-IT" smtClean="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1442" name="Rectangle 2"/>
          <p:cNvSpPr>
            <a:spLocks noGrp="1" noChangeArrowheads="1"/>
          </p:cNvSpPr>
          <p:nvPr>
            <p:ph idx="1"/>
          </p:nvPr>
        </p:nvSpPr>
        <p:spPr>
          <a:xfrm>
            <a:off x="539750" y="928688"/>
            <a:ext cx="7993063" cy="4265612"/>
          </a:xfrm>
        </p:spPr>
        <p:txBody>
          <a:bodyPr/>
          <a:lstStyle/>
          <a:p>
            <a:pPr marL="0" indent="0" algn="just" eaLnBrk="1" hangingPunct="1"/>
            <a:r>
              <a:rPr lang="it-IT" smtClean="0"/>
              <a:t>    La descrizione degli impianti e dei </a:t>
            </a:r>
          </a:p>
          <a:p>
            <a:pPr marL="0" indent="0" algn="just" eaLnBrk="1" hangingPunct="1">
              <a:buFontTx/>
              <a:buNone/>
            </a:pPr>
            <a:r>
              <a:rPr lang="it-IT" smtClean="0"/>
              <a:t>      processi produttivi;</a:t>
            </a:r>
          </a:p>
          <a:p>
            <a:pPr marL="0" indent="0" algn="just" eaLnBrk="1" hangingPunct="1">
              <a:buFontTx/>
              <a:buNone/>
            </a:pPr>
            <a:endParaRPr lang="it-IT" smtClean="0"/>
          </a:p>
          <a:p>
            <a:pPr marL="0" indent="0" algn="just" eaLnBrk="1" hangingPunct="1"/>
            <a:r>
              <a:rPr lang="it-IT" smtClean="0"/>
              <a:t>    I dati del Registro Infortuni  e delle malattie       </a:t>
            </a:r>
          </a:p>
          <a:p>
            <a:pPr marL="0" indent="0" algn="just" eaLnBrk="1" hangingPunct="1">
              <a:buFontTx/>
              <a:buNone/>
            </a:pPr>
            <a:r>
              <a:rPr lang="it-IT" smtClean="0"/>
              <a:t>     professionali;</a:t>
            </a:r>
          </a:p>
          <a:p>
            <a:pPr marL="0" indent="0" algn="just" eaLnBrk="1" hangingPunct="1">
              <a:buFontTx/>
              <a:buNone/>
            </a:pPr>
            <a:endParaRPr lang="it-IT" smtClean="0"/>
          </a:p>
          <a:p>
            <a:pPr marL="0" indent="0" algn="just" eaLnBrk="1" hangingPunct="1"/>
            <a:r>
              <a:rPr lang="it-IT" smtClean="0"/>
              <a:t>   Le prescrizioni dell’OdV;</a:t>
            </a: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428625" y="500063"/>
            <a:ext cx="8358188" cy="5572125"/>
          </a:xfrm>
        </p:spPr>
        <p:txBody>
          <a:bodyPr>
            <a:normAutofit lnSpcReduction="10000"/>
          </a:bodyPr>
          <a:lstStyle/>
          <a:p>
            <a:pPr marL="0" indent="0" algn="just" eaLnBrk="1" fontAlgn="auto" hangingPunct="1">
              <a:spcAft>
                <a:spcPts val="0"/>
              </a:spcAft>
              <a:buFontTx/>
              <a:buNone/>
              <a:defRPr/>
            </a:pPr>
            <a:r>
              <a:rPr lang="it-IT" dirty="0" smtClean="0"/>
              <a:t>Ricordiamo altresì l’art. 10.</a:t>
            </a:r>
          </a:p>
          <a:p>
            <a:pPr marL="0" indent="0" algn="just" eaLnBrk="1" fontAlgn="auto" hangingPunct="1">
              <a:spcAft>
                <a:spcPts val="0"/>
              </a:spcAft>
              <a:buFontTx/>
              <a:buNone/>
              <a:defRPr/>
            </a:pPr>
            <a:endParaRPr lang="it-IT" dirty="0" smtClean="0"/>
          </a:p>
          <a:p>
            <a:pPr marL="0" indent="0" algn="just" eaLnBrk="1" fontAlgn="auto" hangingPunct="1">
              <a:spcAft>
                <a:spcPts val="0"/>
              </a:spcAft>
              <a:buFontTx/>
              <a:buNone/>
              <a:defRPr/>
            </a:pPr>
            <a:r>
              <a:rPr lang="it-IT" dirty="0" smtClean="0"/>
              <a:t>In talune aziende (sino a 30 dipendenti nella in-dustria e nell’artigianato, a 10 in agricoltura e zootecnia, a 20 nella pesca, ed a 200 nelle altre) il ddl può svolgere direttamente i compiti asse-gnati al responsabile del SPP (nonché quelli di prevenzione incendio e di evacuazione).</a:t>
            </a:r>
          </a:p>
          <a:p>
            <a:pPr marL="0" indent="0" algn="just" eaLnBrk="1" fontAlgn="auto" hangingPunct="1">
              <a:spcAft>
                <a:spcPts val="0"/>
              </a:spcAft>
              <a:buFontTx/>
              <a:buNone/>
              <a:defRPr/>
            </a:pPr>
            <a:endParaRPr lang="it-IT" dirty="0" smtClean="0"/>
          </a:p>
          <a:p>
            <a:pPr marL="0" indent="0" algn="just" eaLnBrk="1" fontAlgn="auto" hangingPunct="1">
              <a:spcAft>
                <a:spcPts val="0"/>
              </a:spcAft>
              <a:buFontTx/>
              <a:buNone/>
              <a:defRPr/>
            </a:pPr>
            <a:r>
              <a:rPr lang="it-IT" dirty="0" smtClean="0"/>
              <a:t>Dovrà, però, frequentare apposito corso di for-mazione (durata da 16 e 48 ore, più aggiorna-mento annuale di 4 ore), acquisendo il previsto attestato.</a:t>
            </a:r>
          </a:p>
          <a:p>
            <a:pPr marL="0" indent="0" algn="just" eaLnBrk="1" fontAlgn="auto" hangingPunct="1">
              <a:spcAft>
                <a:spcPts val="0"/>
              </a:spcAft>
              <a:buFontTx/>
              <a:buNone/>
              <a:defRPr/>
            </a:pPr>
            <a:endParaRPr lang="it-IT" dirty="0" smtClean="0"/>
          </a:p>
          <a:p>
            <a:pPr marL="0" indent="0" algn="just" eaLnBrk="1" fontAlgn="auto" hangingPunct="1">
              <a:spcAft>
                <a:spcPts val="0"/>
              </a:spcAft>
              <a:buFontTx/>
              <a:buNone/>
              <a:defRPr/>
            </a:pPr>
            <a:endParaRPr lang="it-IT"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a:xfrm>
            <a:off x="457200" y="285728"/>
            <a:ext cx="8229600" cy="5572164"/>
          </a:xfrm>
        </p:spPr>
        <p:txBody>
          <a:bodyPr>
            <a:normAutofit fontScale="90000"/>
          </a:bodyPr>
          <a:lstStyle/>
          <a:p>
            <a:pPr marL="357188" algn="ctr" eaLnBrk="1" fontAlgn="auto" hangingPunct="1">
              <a:spcAft>
                <a:spcPts val="0"/>
              </a:spcAft>
              <a:defRPr/>
            </a:pPr>
            <a:r>
              <a:rPr lang="it-IT" sz="3600" dirty="0" smtClean="0"/>
              <a:t>In tema di sicurezza,</a:t>
            </a:r>
          </a:p>
          <a:p>
            <a:pPr marL="357188" algn="ctr" eaLnBrk="1" fontAlgn="auto" hangingPunct="1">
              <a:spcAft>
                <a:spcPts val="0"/>
              </a:spcAft>
              <a:defRPr/>
            </a:pPr>
            <a:r>
              <a:rPr lang="it-IT" sz="3600" dirty="0" smtClean="0"/>
              <a:t> l’ingegnere libero professionista trovava lavoro</a:t>
            </a:r>
          </a:p>
          <a:p>
            <a:pPr marL="357188" algn="ctr" eaLnBrk="1" fontAlgn="auto" hangingPunct="1">
              <a:spcAft>
                <a:spcPts val="0"/>
              </a:spcAft>
              <a:defRPr/>
            </a:pPr>
            <a:r>
              <a:rPr lang="it-IT" sz="3600" dirty="0" smtClean="0"/>
              <a:t>– </a:t>
            </a:r>
            <a:r>
              <a:rPr lang="it-IT" sz="3600" dirty="0" smtClean="0">
                <a:latin typeface="Monotype Corsiva" pitchFamily="66" charset="0"/>
              </a:rPr>
              <a:t>e solo da qualche decennio</a:t>
            </a:r>
            <a:r>
              <a:rPr lang="it-IT" sz="3600" dirty="0" smtClean="0"/>
              <a:t> –</a:t>
            </a:r>
          </a:p>
          <a:p>
            <a:pPr marL="357188" algn="ctr" eaLnBrk="1" fontAlgn="auto" hangingPunct="1">
              <a:spcAft>
                <a:spcPts val="0"/>
              </a:spcAft>
              <a:defRPr/>
            </a:pPr>
            <a:r>
              <a:rPr lang="it-IT" sz="3600" dirty="0" smtClean="0"/>
              <a:t> solamente – o quasi – in materia di radiazioni ionizzanti</a:t>
            </a:r>
            <a:br>
              <a:rPr lang="it-IT" sz="3600" dirty="0" smtClean="0"/>
            </a:br>
            <a:r>
              <a:rPr lang="it-IT" sz="3600" dirty="0" smtClean="0"/>
              <a:t> </a:t>
            </a:r>
            <a:r>
              <a:rPr lang="it-IT" sz="2700" dirty="0" smtClean="0"/>
              <a:t>(“esperto qualificato”) </a:t>
            </a:r>
          </a:p>
          <a:p>
            <a:pPr marL="357188" algn="ctr" eaLnBrk="1" fontAlgn="auto" hangingPunct="1">
              <a:spcAft>
                <a:spcPts val="0"/>
              </a:spcAft>
              <a:defRPr/>
            </a:pPr>
            <a:r>
              <a:rPr lang="it-IT" sz="3600" dirty="0" smtClean="0"/>
              <a:t>in materia di antincendio, e di progettazione degli impianti elettrici.</a:t>
            </a:r>
          </a:p>
          <a:p>
            <a:pPr marL="357188" eaLnBrk="1" fontAlgn="auto" hangingPunct="1">
              <a:spcAft>
                <a:spcPts val="0"/>
              </a:spcAft>
              <a:defRPr/>
            </a:pPr>
            <a:endParaRPr lang="it-IT" sz="3600" dirty="0" smtClean="0"/>
          </a:p>
          <a:p>
            <a:pPr marL="357188" eaLnBrk="1" fontAlgn="auto" hangingPunct="1">
              <a:spcAft>
                <a:spcPts val="0"/>
              </a:spcAft>
              <a:defRPr/>
            </a:pPr>
            <a:endParaRPr lang="it-IT" sz="3600" dirty="0" smtClean="0"/>
          </a:p>
        </p:txBody>
      </p:sp>
      <p:sp>
        <p:nvSpPr>
          <p:cNvPr id="6"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142875" y="714375"/>
            <a:ext cx="8786813" cy="5143500"/>
          </a:xfrm>
        </p:spPr>
        <p:txBody>
          <a:bodyPr>
            <a:normAutofit/>
          </a:bodyPr>
          <a:lstStyle/>
          <a:p>
            <a:pPr marL="0" indent="0" algn="just" eaLnBrk="1" fontAlgn="auto" hangingPunct="1">
              <a:lnSpc>
                <a:spcPct val="90000"/>
              </a:lnSpc>
              <a:spcAft>
                <a:spcPts val="0"/>
              </a:spcAft>
              <a:buClr>
                <a:schemeClr val="accent3"/>
              </a:buClr>
              <a:buFontTx/>
              <a:buNone/>
              <a:defRPr/>
            </a:pPr>
            <a:r>
              <a:rPr lang="it-IT" dirty="0" smtClean="0"/>
              <a:t>Art. 17.   I  compiti del medico competente</a:t>
            </a:r>
          </a:p>
          <a:p>
            <a:pPr marL="0" indent="0" algn="just" eaLnBrk="1" fontAlgn="auto" hangingPunct="1">
              <a:lnSpc>
                <a:spcPct val="90000"/>
              </a:lnSpc>
              <a:spcAft>
                <a:spcPts val="0"/>
              </a:spcAft>
              <a:buClr>
                <a:schemeClr val="accent3"/>
              </a:buClr>
              <a:buFontTx/>
              <a:buNone/>
              <a:defRPr/>
            </a:pPr>
            <a:endParaRPr lang="it-IT" dirty="0" smtClean="0"/>
          </a:p>
          <a:p>
            <a:pPr marL="265113" indent="-180975" algn="just" eaLnBrk="1" fontAlgn="auto" hangingPunct="1">
              <a:lnSpc>
                <a:spcPct val="90000"/>
              </a:lnSpc>
              <a:spcAft>
                <a:spcPts val="0"/>
              </a:spcAft>
              <a:buClr>
                <a:schemeClr val="accent3"/>
              </a:buClr>
              <a:buFont typeface="Wingdings 2"/>
              <a:buChar char=""/>
              <a:defRPr/>
            </a:pPr>
            <a:r>
              <a:rPr lang="it-IT" dirty="0" smtClean="0"/>
              <a:t>Collabora con il ddl ed il SPP per l’attuazione del-le misure a tutela dei lavoratori;</a:t>
            </a:r>
          </a:p>
          <a:p>
            <a:pPr marL="265113" indent="-180975" algn="just" eaLnBrk="1" fontAlgn="auto" hangingPunct="1">
              <a:lnSpc>
                <a:spcPct val="90000"/>
              </a:lnSpc>
              <a:spcAft>
                <a:spcPts val="0"/>
              </a:spcAft>
              <a:buClr>
                <a:schemeClr val="accent3"/>
              </a:buClr>
              <a:buFont typeface="Wingdings 2"/>
              <a:buChar char=""/>
              <a:defRPr/>
            </a:pPr>
            <a:r>
              <a:rPr lang="it-IT" dirty="0" smtClean="0"/>
              <a:t>Effettua gli accertamenti sanitari, ed esprime i giudizi d’idoneità per i lavoratori;</a:t>
            </a:r>
          </a:p>
          <a:p>
            <a:pPr marL="265113" indent="-180975" algn="just" eaLnBrk="1" fontAlgn="auto" hangingPunct="1">
              <a:lnSpc>
                <a:spcPct val="90000"/>
              </a:lnSpc>
              <a:spcAft>
                <a:spcPts val="0"/>
              </a:spcAft>
              <a:buClr>
                <a:schemeClr val="accent3"/>
              </a:buClr>
              <a:buFont typeface="Wingdings 2"/>
              <a:buChar char=""/>
              <a:defRPr/>
            </a:pPr>
            <a:r>
              <a:rPr lang="it-IT" dirty="0" smtClean="0"/>
              <a:t>Istituisce ed aggiorna, per ciascun lavoratore, una cartella sanitaria che custodisce, salvaguardando il segreto professionale, presso il ddl.</a:t>
            </a:r>
          </a:p>
          <a:p>
            <a:pPr marL="265113" indent="-180975" algn="just" eaLnBrk="1" fontAlgn="auto" hangingPunct="1">
              <a:lnSpc>
                <a:spcPct val="90000"/>
              </a:lnSpc>
              <a:spcAft>
                <a:spcPts val="0"/>
              </a:spcAft>
              <a:buClr>
                <a:schemeClr val="accent3"/>
              </a:buClr>
              <a:buFont typeface="Wingdings 2"/>
              <a:buChar char=""/>
              <a:defRPr/>
            </a:pPr>
            <a:r>
              <a:rPr lang="it-IT" dirty="0" smtClean="0"/>
              <a:t>Fornisce spiegazioni, ai lavoratori, sugli accerta-menti sanitari eseguiti;</a:t>
            </a: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4514" name="Rectangle 3"/>
          <p:cNvSpPr>
            <a:spLocks noGrp="1" noChangeArrowheads="1"/>
          </p:cNvSpPr>
          <p:nvPr>
            <p:ph idx="1"/>
          </p:nvPr>
        </p:nvSpPr>
        <p:spPr>
          <a:xfrm>
            <a:off x="214313" y="714375"/>
            <a:ext cx="8715375" cy="5643563"/>
          </a:xfrm>
        </p:spPr>
        <p:txBody>
          <a:bodyPr/>
          <a:lstStyle/>
          <a:p>
            <a:pPr algn="just" eaLnBrk="1" hangingPunct="1"/>
            <a:endParaRPr lang="it-IT" smtClean="0"/>
          </a:p>
          <a:p>
            <a:pPr algn="just" eaLnBrk="1" hangingPunct="1"/>
            <a:r>
              <a:rPr lang="it-IT" smtClean="0"/>
              <a:t>Comunica, in sede di riunione di cui all’art. 11, ai RLS i risultati </a:t>
            </a:r>
            <a:r>
              <a:rPr lang="it-IT" b="1" u="sng" smtClean="0"/>
              <a:t>anonimi</a:t>
            </a:r>
            <a:r>
              <a:rPr lang="it-IT" smtClean="0"/>
              <a:t> degli accertamenti cli-nici e strumentali eseguiti, fornendo spiegazioni sul significato di detti accertamenti;</a:t>
            </a:r>
          </a:p>
          <a:p>
            <a:pPr algn="just" eaLnBrk="1" hangingPunct="1"/>
            <a:r>
              <a:rPr lang="it-IT" smtClean="0"/>
              <a:t>Assieme al RSPP, visita l’ambiente di lavoro al-meno due volte l’anno;</a:t>
            </a:r>
          </a:p>
          <a:p>
            <a:pPr algn="just" eaLnBrk="1" hangingPunct="1"/>
            <a:r>
              <a:rPr lang="it-IT" smtClean="0"/>
              <a:t>Collabora con il ddl alla predisposizione del servizio di pronto soccorso, ed all’attività di for-mazione ed informazione;</a:t>
            </a: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5538" name="Rectangle 3"/>
          <p:cNvSpPr>
            <a:spLocks noGrp="1" noChangeArrowheads="1"/>
          </p:cNvSpPr>
          <p:nvPr>
            <p:ph idx="1"/>
          </p:nvPr>
        </p:nvSpPr>
        <p:spPr>
          <a:xfrm>
            <a:off x="0" y="214313"/>
            <a:ext cx="9144000" cy="5695950"/>
          </a:xfrm>
        </p:spPr>
        <p:txBody>
          <a:bodyPr/>
          <a:lstStyle/>
          <a:p>
            <a:pPr marL="0" indent="0" algn="just" eaLnBrk="1" hangingPunct="1">
              <a:buFontTx/>
              <a:buNone/>
            </a:pPr>
            <a:endParaRPr lang="it-IT" sz="2400" smtClean="0"/>
          </a:p>
          <a:p>
            <a:pPr marL="0" indent="0" algn="just" eaLnBrk="1" hangingPunct="1">
              <a:buFontTx/>
              <a:buNone/>
            </a:pPr>
            <a:r>
              <a:rPr lang="it-IT" sz="2400" smtClean="0"/>
              <a:t>Art. 18  </a:t>
            </a:r>
            <a:r>
              <a:rPr lang="it-IT" sz="2400" i="1" u="sng" smtClean="0"/>
              <a:t>Rappresentante dei lavoratori per la sicurezza</a:t>
            </a:r>
          </a:p>
          <a:p>
            <a:pPr marL="0" indent="0" algn="just" eaLnBrk="1" hangingPunct="1">
              <a:buFontTx/>
              <a:buNone/>
            </a:pPr>
            <a:endParaRPr lang="it-IT" sz="2400" smtClean="0"/>
          </a:p>
          <a:p>
            <a:pPr marL="0" indent="0" algn="just" eaLnBrk="1" hangingPunct="1">
              <a:buFontTx/>
              <a:buNone/>
            </a:pPr>
            <a:r>
              <a:rPr lang="it-IT" sz="2400" smtClean="0"/>
              <a:t>Sino a 15 dipendenti è eletto direttamente dai lavoratori;</a:t>
            </a:r>
          </a:p>
          <a:p>
            <a:pPr marL="0" indent="0" algn="just" eaLnBrk="1" hangingPunct="1">
              <a:buFontTx/>
              <a:buNone/>
            </a:pPr>
            <a:endParaRPr lang="it-IT" sz="2400" smtClean="0"/>
          </a:p>
          <a:p>
            <a:pPr marL="0" indent="0" algn="just" eaLnBrk="1" hangingPunct="1">
              <a:buFontTx/>
              <a:buNone/>
            </a:pPr>
            <a:r>
              <a:rPr lang="it-IT" sz="2400" smtClean="0"/>
              <a:t>Oltre i 15 dipendenti è eletto dalle rappresentanze sindacali in azienda, e in mancanza di queste, dagli stessi lavoratori;</a:t>
            </a:r>
          </a:p>
          <a:p>
            <a:pPr marL="0" indent="0" algn="just" eaLnBrk="1" hangingPunct="1">
              <a:buFontTx/>
              <a:buNone/>
            </a:pPr>
            <a:endParaRPr lang="it-IT" sz="2400" smtClean="0"/>
          </a:p>
          <a:p>
            <a:pPr marL="0" indent="0" algn="just" eaLnBrk="1" hangingPunct="1">
              <a:buFontTx/>
              <a:buNone/>
            </a:pPr>
            <a:r>
              <a:rPr lang="it-IT" sz="2400" smtClean="0"/>
              <a:t>               Un RLS  sino a 200 lavoratori;</a:t>
            </a:r>
          </a:p>
          <a:p>
            <a:pPr marL="0" indent="0" algn="just" eaLnBrk="1" hangingPunct="1">
              <a:buFontTx/>
              <a:buNone/>
            </a:pPr>
            <a:r>
              <a:rPr lang="it-IT" sz="2400" smtClean="0"/>
              <a:t>               Tre RLS da 201 a 1.000 dipendenti;</a:t>
            </a:r>
          </a:p>
          <a:p>
            <a:pPr marL="0" indent="0" algn="just" eaLnBrk="1" hangingPunct="1">
              <a:buFontTx/>
              <a:buNone/>
            </a:pPr>
            <a:r>
              <a:rPr lang="it-IT" sz="2400" smtClean="0"/>
              <a:t>                Sei RLS in tutte le altre aziende.</a:t>
            </a:r>
          </a:p>
          <a:p>
            <a:pPr marL="0" indent="0" algn="just" eaLnBrk="1" hangingPunct="1">
              <a:buFontTx/>
              <a:buNone/>
            </a:pPr>
            <a:endParaRPr lang="it-IT" sz="2000" smtClean="0"/>
          </a:p>
          <a:p>
            <a:pPr marL="0" indent="0" algn="just" eaLnBrk="1" hangingPunct="1">
              <a:buFontTx/>
              <a:buNone/>
            </a:pPr>
            <a:endParaRPr lang="it-IT" smtClean="0"/>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539750" y="428625"/>
            <a:ext cx="8208963" cy="5105400"/>
          </a:xfrm>
        </p:spPr>
        <p:txBody>
          <a:bodyPr>
            <a:normAutofit lnSpcReduction="10000"/>
          </a:bodyPr>
          <a:lstStyle/>
          <a:p>
            <a:pPr marL="533400" indent="-533400" algn="just" eaLnBrk="1" fontAlgn="auto" hangingPunct="1">
              <a:spcAft>
                <a:spcPts val="0"/>
              </a:spcAft>
              <a:buFontTx/>
              <a:buNone/>
              <a:defRPr/>
            </a:pPr>
            <a:r>
              <a:rPr lang="it-IT" sz="2200" dirty="0" smtClean="0"/>
              <a:t>Art. 19  attribuzioni per il RLS</a:t>
            </a:r>
          </a:p>
          <a:p>
            <a:pPr marL="533400" indent="-533400" algn="just" eaLnBrk="1" fontAlgn="auto" hangingPunct="1">
              <a:spcAft>
                <a:spcPts val="0"/>
              </a:spcAft>
              <a:buFontTx/>
              <a:buNone/>
              <a:defRPr/>
            </a:pPr>
            <a:endParaRPr lang="it-IT" sz="2200" dirty="0" smtClean="0"/>
          </a:p>
          <a:p>
            <a:pPr marL="533400" indent="-533400" algn="just" eaLnBrk="1" fontAlgn="auto" hangingPunct="1">
              <a:spcAft>
                <a:spcPts val="0"/>
              </a:spcAft>
              <a:buFont typeface="Wingdings" pitchFamily="2" charset="2"/>
              <a:buAutoNum type="alphaLcParenR"/>
              <a:defRPr/>
            </a:pPr>
            <a:r>
              <a:rPr lang="it-IT" sz="2200" dirty="0" smtClean="0"/>
              <a:t>Accede ai luoghi di lavoro;</a:t>
            </a:r>
          </a:p>
          <a:p>
            <a:pPr marL="533400" indent="-533400" algn="just" eaLnBrk="1" fontAlgn="auto" hangingPunct="1">
              <a:spcAft>
                <a:spcPts val="0"/>
              </a:spcAft>
              <a:buFont typeface="Wingdings" pitchFamily="2" charset="2"/>
              <a:buAutoNum type="alphaLcParenR"/>
              <a:defRPr/>
            </a:pPr>
            <a:r>
              <a:rPr lang="it-IT" sz="2200" dirty="0" smtClean="0"/>
              <a:t>E’ consultato dal DDL, preventivamente e tempesti-vamente, in ordine alla valutazione dei rischi;</a:t>
            </a:r>
          </a:p>
          <a:p>
            <a:pPr marL="533400" indent="-533400" algn="just" eaLnBrk="1" fontAlgn="auto" hangingPunct="1">
              <a:spcAft>
                <a:spcPts val="0"/>
              </a:spcAft>
              <a:buFont typeface="Wingdings" pitchFamily="2" charset="2"/>
              <a:buAutoNum type="alphaLcParenR"/>
              <a:defRPr/>
            </a:pPr>
            <a:r>
              <a:rPr lang="it-IT" sz="2200" dirty="0" smtClean="0"/>
              <a:t>È consultato sulla designazione degli addetti al ser-vizio di prevenzione, all’attività di prevenzione incen-dio, pronto soccorso,  evacuazione dei lavoratori, for-mazione ed informazione;</a:t>
            </a:r>
          </a:p>
          <a:p>
            <a:pPr marL="533400" indent="-533400" algn="just" eaLnBrk="1" fontAlgn="auto" hangingPunct="1">
              <a:spcAft>
                <a:spcPts val="0"/>
              </a:spcAft>
              <a:buFont typeface="Wingdings" pitchFamily="2" charset="2"/>
              <a:buAutoNum type="alphaLcParenR"/>
              <a:defRPr/>
            </a:pPr>
            <a:r>
              <a:rPr lang="it-IT" sz="2200" dirty="0" smtClean="0"/>
              <a:t>Riceve dal DDL tutte le informazioni inerenti le sostanze pericolose utilizzate, sulle macchine, sullo ambiente di lavoro, sugli infortuni sul lavoro che si verificano;</a:t>
            </a:r>
          </a:p>
          <a:p>
            <a:pPr marL="533400" indent="-533400" algn="just" eaLnBrk="1" fontAlgn="auto" hangingPunct="1">
              <a:spcAft>
                <a:spcPts val="0"/>
              </a:spcAft>
              <a:buFont typeface="Wingdings" pitchFamily="2" charset="2"/>
              <a:buAutoNum type="alphaLcParenR"/>
              <a:defRPr/>
            </a:pPr>
            <a:r>
              <a:rPr lang="it-IT" sz="2200" dirty="0" smtClean="0"/>
              <a:t>Riceve le informazioni provenienti dai servizi di Vigilanza;</a:t>
            </a:r>
          </a:p>
          <a:p>
            <a:pPr marL="533400" indent="-533400" algn="just" eaLnBrk="1" fontAlgn="auto" hangingPunct="1">
              <a:spcAft>
                <a:spcPts val="0"/>
              </a:spcAft>
              <a:buFont typeface="Wingdings" pitchFamily="2" charset="2"/>
              <a:buAutoNum type="alphaLcParenR"/>
              <a:defRPr/>
            </a:pPr>
            <a:endParaRPr lang="it-IT" sz="2200" dirty="0" smtClean="0"/>
          </a:p>
          <a:p>
            <a:pPr marL="533400" indent="-533400" algn="just" eaLnBrk="1" fontAlgn="auto" hangingPunct="1">
              <a:spcAft>
                <a:spcPts val="0"/>
              </a:spcAft>
              <a:buFont typeface="Wingdings" pitchFamily="2" charset="2"/>
              <a:buNone/>
              <a:defRPr/>
            </a:pPr>
            <a:endParaRPr lang="it-IT" sz="2400" dirty="0" smtClean="0"/>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7586" name="Rectangle 3"/>
          <p:cNvSpPr>
            <a:spLocks noGrp="1" noChangeArrowheads="1"/>
          </p:cNvSpPr>
          <p:nvPr>
            <p:ph idx="1"/>
          </p:nvPr>
        </p:nvSpPr>
        <p:spPr>
          <a:xfrm>
            <a:off x="395288" y="1143000"/>
            <a:ext cx="8353425" cy="5486400"/>
          </a:xfrm>
        </p:spPr>
        <p:txBody>
          <a:bodyPr/>
          <a:lstStyle/>
          <a:p>
            <a:pPr marL="533400" indent="-533400" algn="just" eaLnBrk="1" hangingPunct="1">
              <a:buFont typeface="Lucida Sans Unicode" pitchFamily="34" charset="0"/>
              <a:buAutoNum type="alphaLcParenR" startAt="6"/>
            </a:pPr>
            <a:r>
              <a:rPr lang="it-IT" sz="2200" smtClean="0"/>
              <a:t>Riceve una formazione adeguata;</a:t>
            </a:r>
          </a:p>
          <a:p>
            <a:pPr marL="533400" indent="-533400" algn="just" eaLnBrk="1" hangingPunct="1">
              <a:buFont typeface="Lucida Sans Unicode" pitchFamily="34" charset="0"/>
              <a:buAutoNum type="alphaLcParenR" startAt="6"/>
            </a:pPr>
            <a:r>
              <a:rPr lang="it-IT" sz="2400" smtClean="0"/>
              <a:t>Promuove l’elaborazione, l’individuazione e l’at-tuazione delle misure di prevenzione, idonee a tutelare la salute dei lavoratori;</a:t>
            </a:r>
          </a:p>
          <a:p>
            <a:pPr marL="533400" indent="-533400" algn="just" eaLnBrk="1" hangingPunct="1">
              <a:buFont typeface="Lucida Sans Unicode" pitchFamily="34" charset="0"/>
              <a:buAutoNum type="alphaLcParenR" startAt="6"/>
            </a:pPr>
            <a:r>
              <a:rPr lang="it-IT" sz="2400" smtClean="0"/>
              <a:t>Formula osservazioni in occasione di visite e verifiche effettuate dalle autorità competenti;</a:t>
            </a:r>
          </a:p>
          <a:p>
            <a:pPr marL="533400" indent="-533400" algn="just" eaLnBrk="1" hangingPunct="1">
              <a:buFont typeface="Lucida Sans Unicode" pitchFamily="34" charset="0"/>
              <a:buAutoNum type="alphaLcParenR" startAt="6"/>
            </a:pPr>
            <a:r>
              <a:rPr lang="it-IT" sz="2400" smtClean="0"/>
              <a:t>Partecipa alle riunioni previste dall’art. 11; </a:t>
            </a:r>
          </a:p>
          <a:p>
            <a:pPr marL="533400" indent="-533400" algn="just" eaLnBrk="1" hangingPunct="1">
              <a:buFont typeface="Lucida Sans Unicode" pitchFamily="34" charset="0"/>
              <a:buAutoNum type="alphaLcParenR" startAt="6"/>
            </a:pPr>
            <a:r>
              <a:rPr lang="it-IT" sz="2400" smtClean="0"/>
              <a:t>Avverte il ddl sui rischi eventualmente individuati;</a:t>
            </a:r>
          </a:p>
          <a:p>
            <a:pPr marL="533400" indent="-533400" algn="just" eaLnBrk="1" hangingPunct="1">
              <a:buFont typeface="Lucida Sans Unicode" pitchFamily="34" charset="0"/>
              <a:buAutoNum type="alphaLcParenR" startAt="6"/>
            </a:pPr>
            <a:r>
              <a:rPr lang="it-IT" sz="2400" smtClean="0"/>
              <a:t>Può far ricorso alle autorità competenti se ritiene non idoneo quanto previsto per la salute e la sicurezza dei lavoratori; </a:t>
            </a:r>
            <a:endParaRPr lang="it-IT" sz="2200" smtClean="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8610" name="Rectangle 3"/>
          <p:cNvSpPr>
            <a:spLocks noGrp="1" noChangeArrowheads="1"/>
          </p:cNvSpPr>
          <p:nvPr>
            <p:ph idx="1"/>
          </p:nvPr>
        </p:nvSpPr>
        <p:spPr>
          <a:xfrm>
            <a:off x="539750" y="785813"/>
            <a:ext cx="8135938" cy="4800600"/>
          </a:xfrm>
        </p:spPr>
        <p:txBody>
          <a:bodyPr/>
          <a:lstStyle/>
          <a:p>
            <a:pPr algn="ctr" eaLnBrk="1" hangingPunct="1">
              <a:buFontTx/>
              <a:buNone/>
            </a:pPr>
            <a:r>
              <a:rPr lang="it-IT" sz="4000" smtClean="0"/>
              <a:t>Art. 21: </a:t>
            </a:r>
          </a:p>
          <a:p>
            <a:pPr algn="ctr" eaLnBrk="1" hangingPunct="1">
              <a:buFontTx/>
              <a:buNone/>
            </a:pPr>
            <a:r>
              <a:rPr lang="it-IT" sz="2800" smtClean="0"/>
              <a:t>informazione e formazione dei lavoratori </a:t>
            </a:r>
          </a:p>
          <a:p>
            <a:pPr algn="just" eaLnBrk="1" hangingPunct="1">
              <a:buFontTx/>
              <a:buNone/>
            </a:pPr>
            <a:endParaRPr lang="it-IT" sz="4000" smtClean="0"/>
          </a:p>
          <a:p>
            <a:pPr algn="just" eaLnBrk="1" hangingPunct="1">
              <a:buFontTx/>
              <a:buNone/>
            </a:pPr>
            <a:r>
              <a:rPr lang="it-IT" smtClean="0"/>
              <a:t>Il ddl provvede affinché ciascun lavoratore riceva una informazione adeguata su:</a:t>
            </a:r>
          </a:p>
          <a:p>
            <a:pPr algn="just" eaLnBrk="1" hangingPunct="1">
              <a:buFontTx/>
              <a:buNone/>
            </a:pPr>
            <a:endParaRPr lang="it-IT" smtClean="0"/>
          </a:p>
          <a:p>
            <a:pPr algn="just" eaLnBrk="1" hangingPunct="1"/>
            <a:r>
              <a:rPr lang="it-IT" smtClean="0"/>
              <a:t>   I rischi connessi all’attività dell’azienda;</a:t>
            </a:r>
          </a:p>
          <a:p>
            <a:pPr algn="just" eaLnBrk="1" hangingPunct="1"/>
            <a:endParaRPr lang="it-IT" smtClean="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69634" name="Rectangle 2"/>
          <p:cNvSpPr>
            <a:spLocks noGrp="1" noChangeArrowheads="1"/>
          </p:cNvSpPr>
          <p:nvPr>
            <p:ph idx="1"/>
          </p:nvPr>
        </p:nvSpPr>
        <p:spPr>
          <a:xfrm>
            <a:off x="468313" y="928688"/>
            <a:ext cx="8351837" cy="4265612"/>
          </a:xfrm>
        </p:spPr>
        <p:txBody>
          <a:bodyPr/>
          <a:lstStyle/>
          <a:p>
            <a:pPr marL="0" indent="0" algn="just" eaLnBrk="1" hangingPunct="1"/>
            <a:r>
              <a:rPr lang="it-IT" smtClean="0"/>
              <a:t>   Le misure e le attività di prevenzione e</a:t>
            </a:r>
          </a:p>
          <a:p>
            <a:pPr marL="0" indent="0" algn="just" eaLnBrk="1" hangingPunct="1">
              <a:buFontTx/>
              <a:buNone/>
            </a:pPr>
            <a:r>
              <a:rPr lang="it-IT" smtClean="0"/>
              <a:t>     protezione adottate;</a:t>
            </a:r>
          </a:p>
          <a:p>
            <a:pPr marL="0" indent="0" algn="just" eaLnBrk="1" hangingPunct="1">
              <a:buFontTx/>
              <a:buNone/>
            </a:pPr>
            <a:endParaRPr lang="it-IT" smtClean="0"/>
          </a:p>
          <a:p>
            <a:pPr marL="0" indent="0" algn="just" eaLnBrk="1" hangingPunct="1"/>
            <a:r>
              <a:rPr lang="it-IT" smtClean="0"/>
              <a:t>   I rischi cui è esposto per l’attività svolta </a:t>
            </a:r>
          </a:p>
          <a:p>
            <a:pPr marL="0" indent="0" algn="just" eaLnBrk="1" hangingPunct="1">
              <a:buFontTx/>
              <a:buNone/>
            </a:pPr>
            <a:r>
              <a:rPr lang="it-IT" smtClean="0"/>
              <a:t>    dall’azienda;</a:t>
            </a:r>
          </a:p>
          <a:p>
            <a:pPr marL="0" indent="0" algn="just" eaLnBrk="1" hangingPunct="1">
              <a:buFontTx/>
              <a:buNone/>
            </a:pPr>
            <a:endParaRPr lang="it-IT" smtClean="0"/>
          </a:p>
          <a:p>
            <a:pPr marL="0" indent="0" algn="just" eaLnBrk="1" hangingPunct="1"/>
            <a:r>
              <a:rPr lang="it-IT" smtClean="0"/>
              <a:t>   i pericoli connessi all’uso delle sostanze </a:t>
            </a:r>
          </a:p>
          <a:p>
            <a:pPr marL="0" indent="0" algn="just" eaLnBrk="1" hangingPunct="1">
              <a:buFontTx/>
              <a:buNone/>
            </a:pPr>
            <a:r>
              <a:rPr lang="it-IT" smtClean="0"/>
              <a:t>    che vengono utilizzate nell’azienda;</a:t>
            </a: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323850" y="928688"/>
            <a:ext cx="8351838" cy="4265612"/>
          </a:xfrm>
        </p:spPr>
        <p:txBody>
          <a:bodyPr>
            <a:normAutofit fontScale="92500"/>
          </a:bodyPr>
          <a:lstStyle/>
          <a:p>
            <a:pPr marL="0" indent="0" algn="just" eaLnBrk="1" fontAlgn="auto" hangingPunct="1">
              <a:spcAft>
                <a:spcPts val="0"/>
              </a:spcAft>
              <a:buClr>
                <a:schemeClr val="accent3"/>
              </a:buClr>
              <a:buFont typeface="Wingdings 2"/>
              <a:buChar char=""/>
              <a:defRPr/>
            </a:pPr>
            <a:r>
              <a:rPr lang="it-IT" sz="3000" dirty="0" smtClean="0"/>
              <a:t> Le procedure fissate per il pronto soccorso, </a:t>
            </a:r>
          </a:p>
          <a:p>
            <a:pPr marL="0" indent="0" algn="just" eaLnBrk="1" fontAlgn="auto" hangingPunct="1">
              <a:spcAft>
                <a:spcPts val="0"/>
              </a:spcAft>
              <a:buClr>
                <a:schemeClr val="accent3"/>
              </a:buClr>
              <a:buFontTx/>
              <a:buNone/>
              <a:defRPr/>
            </a:pPr>
            <a:r>
              <a:rPr lang="it-IT" sz="3000" dirty="0" smtClean="0"/>
              <a:t>  la lotta antincendio, la evacuazione;</a:t>
            </a:r>
          </a:p>
          <a:p>
            <a:pPr marL="0" indent="0" algn="just" eaLnBrk="1" fontAlgn="auto" hangingPunct="1">
              <a:spcAft>
                <a:spcPts val="0"/>
              </a:spcAft>
              <a:buClr>
                <a:schemeClr val="accent3"/>
              </a:buClr>
              <a:buFontTx/>
              <a:buNone/>
              <a:defRPr/>
            </a:pPr>
            <a:endParaRPr lang="it-IT" sz="3000" dirty="0" smtClean="0"/>
          </a:p>
          <a:p>
            <a:pPr marL="0" indent="0" algn="just" eaLnBrk="1" fontAlgn="auto" hangingPunct="1">
              <a:spcAft>
                <a:spcPts val="0"/>
              </a:spcAft>
              <a:buClr>
                <a:schemeClr val="accent3"/>
              </a:buClr>
              <a:buFont typeface="Wingdings 2"/>
              <a:buChar char=""/>
              <a:defRPr/>
            </a:pPr>
            <a:r>
              <a:rPr lang="it-IT" sz="3000" dirty="0" smtClean="0"/>
              <a:t> il responsabile del SPP ed il medico </a:t>
            </a:r>
            <a:r>
              <a:rPr lang="it-IT" sz="3000" dirty="0" err="1" smtClean="0"/>
              <a:t>compe-</a:t>
            </a:r>
            <a:r>
              <a:rPr lang="it-IT" sz="3000" dirty="0" smtClean="0"/>
              <a:t> </a:t>
            </a:r>
          </a:p>
          <a:p>
            <a:pPr marL="0" indent="0" algn="just" eaLnBrk="1" fontAlgn="auto" hangingPunct="1">
              <a:spcAft>
                <a:spcPts val="0"/>
              </a:spcAft>
              <a:buClr>
                <a:schemeClr val="accent3"/>
              </a:buClr>
              <a:buFontTx/>
              <a:buNone/>
              <a:defRPr/>
            </a:pPr>
            <a:r>
              <a:rPr lang="it-IT" sz="3000" dirty="0" smtClean="0"/>
              <a:t>    </a:t>
            </a:r>
            <a:r>
              <a:rPr lang="it-IT" sz="3000" dirty="0" err="1" smtClean="0"/>
              <a:t>tente</a:t>
            </a:r>
            <a:r>
              <a:rPr lang="it-IT" sz="3000" dirty="0" smtClean="0"/>
              <a:t>;</a:t>
            </a:r>
          </a:p>
          <a:p>
            <a:pPr marL="0" indent="0" algn="just" eaLnBrk="1" fontAlgn="auto" hangingPunct="1">
              <a:spcAft>
                <a:spcPts val="0"/>
              </a:spcAft>
              <a:buClr>
                <a:schemeClr val="accent3"/>
              </a:buClr>
              <a:buFont typeface="Wingdings 2"/>
              <a:buChar char=""/>
              <a:defRPr/>
            </a:pPr>
            <a:endParaRPr lang="it-IT" sz="3000" dirty="0" smtClean="0"/>
          </a:p>
          <a:p>
            <a:pPr marL="0" indent="0" algn="just" eaLnBrk="1" fontAlgn="auto" hangingPunct="1">
              <a:spcAft>
                <a:spcPts val="0"/>
              </a:spcAft>
              <a:buClr>
                <a:schemeClr val="accent3"/>
              </a:buClr>
              <a:buFont typeface="Wingdings 2"/>
              <a:buChar char=""/>
              <a:defRPr/>
            </a:pPr>
            <a:r>
              <a:rPr lang="it-IT" sz="3000" dirty="0" smtClean="0"/>
              <a:t>   I nominativi dei lavoratori incaricati della        </a:t>
            </a:r>
          </a:p>
          <a:p>
            <a:pPr marL="0" indent="0" algn="just" eaLnBrk="1" fontAlgn="auto" hangingPunct="1">
              <a:spcAft>
                <a:spcPts val="0"/>
              </a:spcAft>
              <a:buClr>
                <a:schemeClr val="accent3"/>
              </a:buClr>
              <a:buFontTx/>
              <a:buNone/>
              <a:defRPr/>
            </a:pPr>
            <a:r>
              <a:rPr lang="it-IT" sz="3000" dirty="0" smtClean="0"/>
              <a:t>    emergenza;               </a:t>
            </a:r>
            <a:endParaRPr lang="it-IT" dirty="0" smtClean="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539750" y="1071563"/>
            <a:ext cx="8247063" cy="3941762"/>
          </a:xfrm>
        </p:spPr>
        <p:txBody>
          <a:bodyPr>
            <a:normAutofit fontScale="92500" lnSpcReduction="10000"/>
          </a:bodyPr>
          <a:lstStyle/>
          <a:p>
            <a:pPr marL="0" indent="0" algn="just" eaLnBrk="1" fontAlgn="auto" hangingPunct="1">
              <a:lnSpc>
                <a:spcPct val="150000"/>
              </a:lnSpc>
              <a:spcAft>
                <a:spcPts val="0"/>
              </a:spcAft>
              <a:buFontTx/>
              <a:buNone/>
              <a:defRPr/>
            </a:pPr>
            <a:r>
              <a:rPr lang="it-IT" dirty="0" smtClean="0"/>
              <a:t>Il ddl provvede, altresì, che ciascun lavoratore, in occasione dell’assunzione, del trasferimento a altra mansione, dell’introduzione di nuove apparecchia-ture, nuovi impianti, nuove sostanze, riceva una sufficiente preparazione in materia di sicurezza e salute, con particolare riferimento al proprio posto di lavoro ed alle proprie mansioni.               </a:t>
            </a:r>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0" y="357188"/>
            <a:ext cx="9144000" cy="5214937"/>
          </a:xfrm>
        </p:spPr>
        <p:txBody>
          <a:bodyPr>
            <a:normAutofit fontScale="92500" lnSpcReduction="20000"/>
          </a:bodyPr>
          <a:lstStyle/>
          <a:p>
            <a:pPr marL="0" indent="0" algn="ctr" eaLnBrk="1" fontAlgn="auto" hangingPunct="1">
              <a:spcAft>
                <a:spcPts val="0"/>
              </a:spcAft>
              <a:buFontTx/>
              <a:buNone/>
              <a:defRPr/>
            </a:pPr>
            <a:endParaRPr lang="it-IT" sz="3200" dirty="0" smtClean="0"/>
          </a:p>
          <a:p>
            <a:pPr marL="0" indent="0" eaLnBrk="1" fontAlgn="auto" hangingPunct="1">
              <a:lnSpc>
                <a:spcPct val="150000"/>
              </a:lnSpc>
              <a:spcAft>
                <a:spcPts val="0"/>
              </a:spcAft>
              <a:buFontTx/>
              <a:buNone/>
              <a:defRPr/>
            </a:pPr>
            <a:r>
              <a:rPr lang="it-IT" sz="3200" dirty="0" smtClean="0"/>
              <a:t>Detta formazione deve essere periodicamente</a:t>
            </a:r>
          </a:p>
          <a:p>
            <a:pPr marL="0" indent="0" eaLnBrk="1" fontAlgn="auto" hangingPunct="1">
              <a:lnSpc>
                <a:spcPct val="150000"/>
              </a:lnSpc>
              <a:spcAft>
                <a:spcPts val="0"/>
              </a:spcAft>
              <a:buFontTx/>
              <a:buNone/>
              <a:defRPr/>
            </a:pPr>
            <a:r>
              <a:rPr lang="it-IT" sz="3200" dirty="0" smtClean="0"/>
              <a:t>ripetuta, e deve avvenire in collaborazione con</a:t>
            </a:r>
          </a:p>
          <a:p>
            <a:pPr marL="0" indent="0" eaLnBrk="1" fontAlgn="auto" hangingPunct="1">
              <a:lnSpc>
                <a:spcPct val="150000"/>
              </a:lnSpc>
              <a:spcAft>
                <a:spcPts val="0"/>
              </a:spcAft>
              <a:buFontTx/>
              <a:buNone/>
              <a:defRPr/>
            </a:pPr>
            <a:r>
              <a:rPr lang="it-IT" sz="3200" dirty="0" smtClean="0"/>
              <a:t>gli organismi paritetici (</a:t>
            </a:r>
            <a:r>
              <a:rPr lang="it-IT" sz="3200" i="1" dirty="0" smtClean="0"/>
              <a:t>questi sono composti da rappresentanti dei lavoratori e dei ddl, ed </a:t>
            </a:r>
          </a:p>
          <a:p>
            <a:pPr marL="0" indent="0" eaLnBrk="1" fontAlgn="auto" hangingPunct="1">
              <a:lnSpc>
                <a:spcPct val="150000"/>
              </a:lnSpc>
              <a:spcAft>
                <a:spcPts val="0"/>
              </a:spcAft>
              <a:buFontTx/>
              <a:buNone/>
              <a:defRPr/>
            </a:pPr>
            <a:r>
              <a:rPr lang="it-IT" sz="3200" i="1" dirty="0" smtClean="0"/>
              <a:t>hanno  compiti d’orientamento, promozione e formazione dei lavoratori</a:t>
            </a:r>
            <a:r>
              <a:rPr lang="it-IT" sz="3200" dirty="0" smtClean="0"/>
              <a:t>).</a:t>
            </a:r>
          </a:p>
          <a:p>
            <a:pPr marL="0" indent="0" algn="ctr" eaLnBrk="1" fontAlgn="auto" hangingPunct="1">
              <a:lnSpc>
                <a:spcPct val="150000"/>
              </a:lnSpc>
              <a:spcAft>
                <a:spcPts val="0"/>
              </a:spcAft>
              <a:buFontTx/>
              <a:buNone/>
              <a:defRPr/>
            </a:pPr>
            <a:r>
              <a:rPr lang="it-IT" sz="3200" dirty="0" smtClean="0"/>
              <a:t>La formazione deve essere particolare per i RLS.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285750"/>
            <a:ext cx="8229600" cy="5538788"/>
          </a:xfrm>
        </p:spPr>
        <p:txBody>
          <a:bodyPr>
            <a:normAutofit/>
          </a:bodyPr>
          <a:lstStyle/>
          <a:p>
            <a:pPr marL="0" indent="0" algn="ctr" eaLnBrk="1" fontAlgn="auto" hangingPunct="1">
              <a:lnSpc>
                <a:spcPct val="90000"/>
              </a:lnSpc>
              <a:spcAft>
                <a:spcPts val="0"/>
              </a:spcAft>
              <a:buClr>
                <a:schemeClr val="tx1">
                  <a:shade val="95000"/>
                </a:schemeClr>
              </a:buClr>
              <a:buFontTx/>
              <a:buNone/>
              <a:defRPr/>
            </a:pPr>
            <a:endParaRPr lang="it-IT" sz="3200" dirty="0" smtClean="0"/>
          </a:p>
          <a:p>
            <a:pPr marL="0" indent="0" algn="ctr" eaLnBrk="1" fontAlgn="auto" hangingPunct="1">
              <a:lnSpc>
                <a:spcPct val="90000"/>
              </a:lnSpc>
              <a:spcAft>
                <a:spcPts val="0"/>
              </a:spcAft>
              <a:buClr>
                <a:schemeClr val="tx1">
                  <a:shade val="95000"/>
                </a:schemeClr>
              </a:buClr>
              <a:buFontTx/>
              <a:buNone/>
              <a:defRPr/>
            </a:pPr>
            <a:r>
              <a:rPr lang="it-IT" dirty="0" smtClean="0"/>
              <a:t>In edilizia</a:t>
            </a:r>
          </a:p>
          <a:p>
            <a:pPr marL="0" indent="0" algn="ctr" eaLnBrk="1" fontAlgn="auto" hangingPunct="1">
              <a:lnSpc>
                <a:spcPct val="90000"/>
              </a:lnSpc>
              <a:spcAft>
                <a:spcPts val="0"/>
              </a:spcAft>
              <a:buClr>
                <a:schemeClr val="tx1">
                  <a:shade val="95000"/>
                </a:schemeClr>
              </a:buClr>
              <a:buFontTx/>
              <a:buNone/>
              <a:defRPr/>
            </a:pPr>
            <a:r>
              <a:rPr lang="it-IT" dirty="0" smtClean="0"/>
              <a:t> – da sempre il settore in cui maggiormente si verificano infortuni sul lavoro –</a:t>
            </a:r>
          </a:p>
          <a:p>
            <a:pPr marL="0" indent="0" algn="ctr" eaLnBrk="1" fontAlgn="auto" hangingPunct="1">
              <a:lnSpc>
                <a:spcPct val="90000"/>
              </a:lnSpc>
              <a:spcAft>
                <a:spcPts val="0"/>
              </a:spcAft>
              <a:buClr>
                <a:schemeClr val="tx1">
                  <a:shade val="95000"/>
                </a:schemeClr>
              </a:buClr>
              <a:buFontTx/>
              <a:buNone/>
              <a:defRPr/>
            </a:pPr>
            <a:r>
              <a:rPr lang="it-IT" dirty="0" smtClean="0"/>
              <a:t> la sicurezza dei lavoratori</a:t>
            </a:r>
          </a:p>
          <a:p>
            <a:pPr marL="0" indent="0" algn="ctr" eaLnBrk="1" fontAlgn="auto" hangingPunct="1">
              <a:lnSpc>
                <a:spcPct val="90000"/>
              </a:lnSpc>
              <a:spcAft>
                <a:spcPts val="0"/>
              </a:spcAft>
              <a:buClr>
                <a:schemeClr val="tx1">
                  <a:shade val="95000"/>
                </a:schemeClr>
              </a:buClr>
              <a:buFontTx/>
              <a:buNone/>
              <a:defRPr/>
            </a:pPr>
            <a:r>
              <a:rPr lang="it-IT" dirty="0" smtClean="0"/>
              <a:t> era affidata al capo cantiere, cioè al preposto.</a:t>
            </a:r>
          </a:p>
          <a:p>
            <a:pPr marL="0" indent="0" algn="ctr" eaLnBrk="1" fontAlgn="auto" hangingPunct="1">
              <a:lnSpc>
                <a:spcPct val="90000"/>
              </a:lnSpc>
              <a:spcAft>
                <a:spcPts val="0"/>
              </a:spcAft>
              <a:buClr>
                <a:schemeClr val="tx1">
                  <a:shade val="95000"/>
                </a:schemeClr>
              </a:buClr>
              <a:buFontTx/>
              <a:buNone/>
              <a:defRPr/>
            </a:pPr>
            <a:endParaRPr lang="it-IT" dirty="0" smtClean="0"/>
          </a:p>
          <a:p>
            <a:pPr marL="0" indent="0" algn="ctr" eaLnBrk="1" fontAlgn="auto" hangingPunct="1">
              <a:lnSpc>
                <a:spcPct val="90000"/>
              </a:lnSpc>
              <a:spcAft>
                <a:spcPts val="0"/>
              </a:spcAft>
              <a:buClr>
                <a:schemeClr val="tx1">
                  <a:shade val="95000"/>
                </a:schemeClr>
              </a:buClr>
              <a:buFontTx/>
              <a:buNone/>
              <a:defRPr/>
            </a:pPr>
            <a:r>
              <a:rPr lang="it-IT" dirty="0" smtClean="0"/>
              <a:t>Solo nei lavori pubblici, talvolta, </a:t>
            </a:r>
          </a:p>
          <a:p>
            <a:pPr marL="0" indent="0" algn="ctr" eaLnBrk="1" fontAlgn="auto" hangingPunct="1">
              <a:lnSpc>
                <a:spcPct val="90000"/>
              </a:lnSpc>
              <a:spcAft>
                <a:spcPts val="0"/>
              </a:spcAft>
              <a:buClr>
                <a:schemeClr val="tx1">
                  <a:shade val="95000"/>
                </a:schemeClr>
              </a:buClr>
              <a:buFontTx/>
              <a:buNone/>
              <a:defRPr/>
            </a:pPr>
            <a:r>
              <a:rPr lang="it-IT" dirty="0" smtClean="0"/>
              <a:t> – e sopra tutto negli IACP – </a:t>
            </a:r>
          </a:p>
          <a:p>
            <a:pPr marL="0" indent="0" algn="ctr" eaLnBrk="1" fontAlgn="auto" hangingPunct="1">
              <a:lnSpc>
                <a:spcPct val="90000"/>
              </a:lnSpc>
              <a:spcAft>
                <a:spcPts val="0"/>
              </a:spcAft>
              <a:buClr>
                <a:schemeClr val="tx1">
                  <a:shade val="95000"/>
                </a:schemeClr>
              </a:buClr>
              <a:buFontTx/>
              <a:buNone/>
              <a:defRPr/>
            </a:pPr>
            <a:r>
              <a:rPr lang="it-IT" dirty="0" smtClean="0"/>
              <a:t>alla sicurezza dei lavoratori,</a:t>
            </a:r>
          </a:p>
          <a:p>
            <a:pPr marL="0" indent="0" algn="ctr" eaLnBrk="1" fontAlgn="auto" hangingPunct="1">
              <a:lnSpc>
                <a:spcPct val="90000"/>
              </a:lnSpc>
              <a:spcAft>
                <a:spcPts val="0"/>
              </a:spcAft>
              <a:buClr>
                <a:schemeClr val="tx1">
                  <a:shade val="95000"/>
                </a:schemeClr>
              </a:buClr>
              <a:buFontTx/>
              <a:buNone/>
              <a:defRPr/>
            </a:pPr>
            <a:r>
              <a:rPr lang="it-IT" dirty="0" smtClean="0"/>
              <a:t> sovraintendeva l’ingegnere Direttore dei Lavori.</a:t>
            </a:r>
          </a:p>
        </p:txBody>
      </p:sp>
      <p:sp>
        <p:nvSpPr>
          <p:cNvPr id="8"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1026"/>
          <p:cNvSpPr>
            <a:spLocks noGrp="1" noChangeArrowheads="1"/>
          </p:cNvSpPr>
          <p:nvPr>
            <p:ph idx="1"/>
          </p:nvPr>
        </p:nvSpPr>
        <p:spPr>
          <a:xfrm>
            <a:off x="214313" y="714375"/>
            <a:ext cx="8572500" cy="4786313"/>
          </a:xfrm>
        </p:spPr>
        <p:txBody>
          <a:bodyPr>
            <a:normAutofit fontScale="92500"/>
          </a:bodyPr>
          <a:lstStyle/>
          <a:p>
            <a:pPr marL="0" indent="0" algn="just" eaLnBrk="1" fontAlgn="auto" hangingPunct="1">
              <a:spcAft>
                <a:spcPts val="0"/>
              </a:spcAft>
              <a:buFontTx/>
              <a:buNone/>
              <a:defRPr/>
            </a:pPr>
            <a:endParaRPr lang="it-IT" dirty="0" smtClean="0"/>
          </a:p>
          <a:p>
            <a:pPr marL="0" indent="0" eaLnBrk="1" fontAlgn="auto" hangingPunct="1">
              <a:spcAft>
                <a:spcPts val="0"/>
              </a:spcAft>
              <a:buFontTx/>
              <a:buNone/>
              <a:defRPr/>
            </a:pPr>
            <a:r>
              <a:rPr lang="it-IT" sz="3200" b="1" dirty="0" smtClean="0"/>
              <a:t>Titolo V:</a:t>
            </a:r>
            <a:r>
              <a:rPr lang="it-IT" sz="3200" dirty="0" smtClean="0"/>
              <a:t>      </a:t>
            </a:r>
            <a:r>
              <a:rPr lang="it-IT" sz="3200" i="1" dirty="0" smtClean="0"/>
              <a:t>movimentazione manuale dei    </a:t>
            </a:r>
          </a:p>
          <a:p>
            <a:pPr marL="0" indent="0" eaLnBrk="1" fontAlgn="auto" hangingPunct="1">
              <a:spcAft>
                <a:spcPts val="0"/>
              </a:spcAft>
              <a:buFontTx/>
              <a:buNone/>
              <a:defRPr/>
            </a:pPr>
            <a:r>
              <a:rPr lang="it-IT" sz="3200" i="1" dirty="0" smtClean="0"/>
              <a:t>                   carichi</a:t>
            </a:r>
          </a:p>
          <a:p>
            <a:pPr marL="0" indent="0" algn="just" eaLnBrk="1" fontAlgn="auto" hangingPunct="1">
              <a:spcAft>
                <a:spcPts val="0"/>
              </a:spcAft>
              <a:buFontTx/>
              <a:buNone/>
              <a:defRPr/>
            </a:pPr>
            <a:endParaRPr lang="it-IT" dirty="0" smtClean="0"/>
          </a:p>
          <a:p>
            <a:pPr marL="0" indent="0" algn="just" eaLnBrk="1" fontAlgn="auto" hangingPunct="1">
              <a:spcAft>
                <a:spcPts val="0"/>
              </a:spcAft>
              <a:buFontTx/>
              <a:buNone/>
              <a:defRPr/>
            </a:pPr>
            <a:r>
              <a:rPr lang="it-IT" sz="3600" dirty="0" smtClean="0"/>
              <a:t>Allorché in azienda si spostano manual-mente (o si depongono, si sollevano, si spingono, si tirano, ecc.) carichi, e sus-siste il rischio di lesioni dorso lombari per i lavoratori, il ddl deve provvedere a:</a:t>
            </a:r>
          </a:p>
          <a:p>
            <a:pPr marL="0" indent="0" algn="just" eaLnBrk="1" fontAlgn="auto" hangingPunct="1">
              <a:spcAft>
                <a:spcPts val="0"/>
              </a:spcAft>
              <a:buFontTx/>
              <a:buNone/>
              <a:defRPr/>
            </a:pPr>
            <a:endParaRPr lang="it-IT" dirty="0" smtClean="0"/>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1026"/>
          <p:cNvSpPr>
            <a:spLocks noGrp="1" noChangeArrowheads="1"/>
          </p:cNvSpPr>
          <p:nvPr>
            <p:ph idx="1"/>
          </p:nvPr>
        </p:nvSpPr>
        <p:spPr>
          <a:xfrm>
            <a:off x="0" y="785813"/>
            <a:ext cx="9144000" cy="5500687"/>
          </a:xfrm>
        </p:spPr>
        <p:txBody>
          <a:bodyPr/>
          <a:lstStyle/>
          <a:p>
            <a:pPr marL="444500" indent="-444500" algn="just" eaLnBrk="1" hangingPunct="1"/>
            <a:r>
              <a:rPr lang="it-IT" sz="3200" smtClean="0"/>
              <a:t>valutare, preventivamente, la sussistenza  delle condizioni di sicurezza;</a:t>
            </a:r>
          </a:p>
          <a:p>
            <a:pPr marL="444500" indent="-444500" algn="just" eaLnBrk="1" hangingPunct="1"/>
            <a:endParaRPr lang="it-IT" sz="3200" smtClean="0"/>
          </a:p>
          <a:p>
            <a:pPr marL="444500" indent="-444500" algn="just" eaLnBrk="1" hangingPunct="1"/>
            <a:r>
              <a:rPr lang="it-IT" sz="3200" smtClean="0"/>
              <a:t>adottare le consequenziali misure di  sicurezza;</a:t>
            </a:r>
          </a:p>
          <a:p>
            <a:pPr marL="444500" indent="-444500" algn="just" eaLnBrk="1" hangingPunct="1"/>
            <a:endParaRPr lang="it-IT" sz="3200" smtClean="0"/>
          </a:p>
          <a:p>
            <a:pPr marL="444500" indent="-444500" algn="just" eaLnBrk="1" hangingPunct="1"/>
            <a:r>
              <a:rPr lang="it-IT" sz="3200" b="1" smtClean="0">
                <a:latin typeface="Monotype Corsiva" pitchFamily="66" charset="0"/>
              </a:rPr>
              <a:t>assicurare la sorveglianza sanitaria ai lavoratori   interes-</a:t>
            </a:r>
          </a:p>
          <a:p>
            <a:pPr marL="444500" indent="-444500" algn="just" eaLnBrk="1" hangingPunct="1">
              <a:buFont typeface="Wingdings 2" pitchFamily="18" charset="2"/>
              <a:buNone/>
            </a:pPr>
            <a:r>
              <a:rPr lang="it-IT" sz="3200" b="1" smtClean="0">
                <a:latin typeface="Monotype Corsiva" pitchFamily="66" charset="0"/>
              </a:rPr>
              <a:t>      sati .  </a:t>
            </a:r>
          </a:p>
          <a:p>
            <a:pPr marL="444500" indent="-444500" algn="just" eaLnBrk="1" hangingPunct="1">
              <a:buFont typeface="Wingdings 2" pitchFamily="18" charset="2"/>
              <a:buNone/>
            </a:pPr>
            <a:r>
              <a:rPr lang="it-IT" sz="3200" b="1" smtClean="0">
                <a:latin typeface="Monotype Corsiva" pitchFamily="66" charset="0"/>
              </a:rPr>
              <a:t>      </a:t>
            </a:r>
            <a:endParaRPr lang="it-IT" sz="32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4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1780"/>
                            </p:stCondLst>
                            <p:childTnLst>
                              <p:par>
                                <p:cTn id="11" presetID="45" presetClass="entr" presetSubtype="0" fill="hold" grpId="0" nodeType="afterEffect">
                                  <p:stCondLst>
                                    <p:cond delay="0"/>
                                  </p:stCondLst>
                                  <p:iterate type="lt">
                                    <p:tmPct val="4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3100"/>
                            </p:stCondLst>
                            <p:childTnLst>
                              <p:par>
                                <p:cTn id="17" presetID="45" presetClass="entr" presetSubtype="0" fill="hold" grpId="0" nodeType="afterEffect">
                                  <p:stCondLst>
                                    <p:cond delay="0"/>
                                  </p:stCondLst>
                                  <p:iterate type="lt">
                                    <p:tmPct val="400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anim calcmode="lin" valueType="num">
                                      <p:cBhvr>
                                        <p:cTn id="20" dur="5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1"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22" fill="hold">
                            <p:stCondLst>
                              <p:cond delay="4640"/>
                            </p:stCondLst>
                            <p:childTnLst>
                              <p:par>
                                <p:cTn id="23" presetID="45" presetClass="entr" presetSubtype="0" fill="hold" grpId="0" nodeType="afterEffect">
                                  <p:stCondLst>
                                    <p:cond delay="0"/>
                                  </p:stCondLst>
                                  <p:iterate type="lt">
                                    <p:tmPct val="4000"/>
                                  </p:iterate>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anim calcmode="lin" valueType="num">
                                      <p:cBhvr>
                                        <p:cTn id="26" dur="5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7" dur="500" fill="hold"/>
                                        <p:tgtEl>
                                          <p:spTgt spid="3">
                                            <p:txEl>
                                              <p:pRg st="5" end="5"/>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iterate type="lt">
                                    <p:tmPct val="4000"/>
                                  </p:iterate>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anim calcmode="lin" valueType="num">
                                      <p:cBhvr>
                                        <p:cTn id="31" dur="5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285750" y="714375"/>
            <a:ext cx="8572500" cy="4857750"/>
          </a:xfrm>
        </p:spPr>
        <p:txBody>
          <a:bodyPr>
            <a:normAutofit fontScale="92500"/>
          </a:bodyPr>
          <a:lstStyle/>
          <a:p>
            <a:pPr marL="0" indent="0" eaLnBrk="1" fontAlgn="auto" hangingPunct="1">
              <a:lnSpc>
                <a:spcPct val="90000"/>
              </a:lnSpc>
              <a:spcAft>
                <a:spcPts val="0"/>
              </a:spcAft>
              <a:buFontTx/>
              <a:buNone/>
              <a:defRPr/>
            </a:pPr>
            <a:endParaRPr lang="it-IT" dirty="0" smtClean="0"/>
          </a:p>
          <a:p>
            <a:pPr marL="180975" indent="0" eaLnBrk="1" fontAlgn="auto" hangingPunct="1">
              <a:lnSpc>
                <a:spcPct val="90000"/>
              </a:lnSpc>
              <a:spcAft>
                <a:spcPts val="0"/>
              </a:spcAft>
              <a:buFontTx/>
              <a:buNone/>
              <a:defRPr/>
            </a:pPr>
            <a:r>
              <a:rPr lang="it-IT" sz="4200" dirty="0" smtClean="0"/>
              <a:t>Orientativamente, le disposizioni che interessano la </a:t>
            </a:r>
            <a:r>
              <a:rPr lang="it-IT" sz="4200" dirty="0" err="1" smtClean="0"/>
              <a:t>movimentazio-zione</a:t>
            </a:r>
            <a:r>
              <a:rPr lang="it-IT" sz="4200" dirty="0" smtClean="0"/>
              <a:t> dei carichi, devono essere osservate per carichi di peso su-periore ai 30 kg, e ad ogni modo nei casi che prevedano  eccessivi sforzi, in particolari operazioni ed ambienti.</a:t>
            </a:r>
          </a:p>
          <a:p>
            <a:pPr marL="180975" indent="0" eaLnBrk="1" fontAlgn="auto" hangingPunct="1">
              <a:lnSpc>
                <a:spcPct val="90000"/>
              </a:lnSpc>
              <a:spcAft>
                <a:spcPts val="0"/>
              </a:spcAft>
              <a:buFontTx/>
              <a:buNone/>
              <a:defRPr/>
            </a:pPr>
            <a:endParaRPr lang="it-IT" dirty="0" smtClean="0"/>
          </a:p>
          <a:p>
            <a:pPr marL="0" indent="0" eaLnBrk="1" fontAlgn="auto" hangingPunct="1">
              <a:lnSpc>
                <a:spcPct val="90000"/>
              </a:lnSpc>
              <a:spcAft>
                <a:spcPts val="0"/>
              </a:spcAft>
              <a:buFontTx/>
              <a:buNone/>
              <a:defRPr/>
            </a:pPr>
            <a:endParaRPr lang="it-IT" sz="4400" dirty="0" smtClean="0"/>
          </a:p>
          <a:p>
            <a:pPr marL="0" indent="0" eaLnBrk="1" fontAlgn="auto" hangingPunct="1">
              <a:lnSpc>
                <a:spcPct val="90000"/>
              </a:lnSpc>
              <a:spcAft>
                <a:spcPts val="0"/>
              </a:spcAft>
              <a:buFontTx/>
              <a:buNone/>
              <a:defRPr/>
            </a:pPr>
            <a:endParaRPr lang="it-IT" sz="4400" dirty="0" smtClean="0"/>
          </a:p>
          <a:p>
            <a:pPr marL="0" indent="0" eaLnBrk="1" fontAlgn="auto" hangingPunct="1">
              <a:lnSpc>
                <a:spcPct val="90000"/>
              </a:lnSpc>
              <a:spcAft>
                <a:spcPts val="0"/>
              </a:spcAft>
              <a:buFontTx/>
              <a:buNone/>
              <a:defRPr/>
            </a:pPr>
            <a:endParaRPr lang="it-IT" sz="4400" dirty="0" smtClean="0"/>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76802" name="Rectangle 1026"/>
          <p:cNvSpPr>
            <a:spLocks noGrp="1" noChangeArrowheads="1"/>
          </p:cNvSpPr>
          <p:nvPr>
            <p:ph idx="1"/>
          </p:nvPr>
        </p:nvSpPr>
        <p:spPr>
          <a:xfrm>
            <a:off x="214313" y="500063"/>
            <a:ext cx="8715375" cy="5619750"/>
          </a:xfrm>
        </p:spPr>
        <p:txBody>
          <a:bodyPr/>
          <a:lstStyle/>
          <a:p>
            <a:pPr marL="0" indent="0" algn="just" eaLnBrk="1" hangingPunct="1">
              <a:buFontTx/>
              <a:buNone/>
            </a:pPr>
            <a:r>
              <a:rPr lang="it-IT" sz="3200" smtClean="0"/>
              <a:t>Esposizione ai videoterminali (titolo VI)</a:t>
            </a:r>
          </a:p>
          <a:p>
            <a:pPr marL="0" indent="0" algn="just" eaLnBrk="1" hangingPunct="1">
              <a:buFontTx/>
              <a:buNone/>
            </a:pPr>
            <a:endParaRPr lang="it-IT" sz="3200" smtClean="0"/>
          </a:p>
          <a:p>
            <a:pPr marL="0" indent="0" algn="just" eaLnBrk="1" hangingPunct="1">
              <a:buFontTx/>
              <a:buNone/>
            </a:pPr>
            <a:r>
              <a:rPr lang="it-IT" sz="3200" smtClean="0"/>
              <a:t>Il lavoratore che, per almeno venti ore a settimana, opera ai videoterminali, </a:t>
            </a:r>
            <a:r>
              <a:rPr lang="it-IT" sz="3200" smtClean="0">
                <a:latin typeface="Monotype Corsiva" pitchFamily="66" charset="0"/>
              </a:rPr>
              <a:t>deve essere sottoposto a sorveglianza sanitaria</a:t>
            </a:r>
            <a:r>
              <a:rPr lang="it-IT" sz="3200" smtClean="0"/>
              <a:t>.</a:t>
            </a:r>
          </a:p>
          <a:p>
            <a:pPr marL="0" indent="0" algn="just" eaLnBrk="1" hangingPunct="1">
              <a:buFontTx/>
              <a:buNone/>
            </a:pPr>
            <a:endParaRPr lang="it-IT" sz="3200" smtClean="0"/>
          </a:p>
          <a:p>
            <a:pPr marL="0" indent="0" algn="just" eaLnBrk="1" hangingPunct="1">
              <a:buFontTx/>
              <a:buNone/>
            </a:pPr>
            <a:r>
              <a:rPr lang="it-IT" sz="3200" smtClean="0"/>
              <a:t>Il ddl valuta, nella fattispecie, il rischio per la vista e per gli occhi, per la postura e l’affaticamento fisico e mentale, e per le condizioni ergonomiche. </a:t>
            </a:r>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2"/>
          <p:cNvSpPr>
            <a:spLocks noGrp="1" noChangeArrowheads="1"/>
          </p:cNvSpPr>
          <p:nvPr>
            <p:ph idx="1"/>
          </p:nvPr>
        </p:nvSpPr>
        <p:spPr>
          <a:xfrm>
            <a:off x="214313" y="500063"/>
            <a:ext cx="8715375" cy="5572125"/>
          </a:xfrm>
        </p:spPr>
        <p:txBody>
          <a:bodyPr>
            <a:normAutofit lnSpcReduction="10000"/>
          </a:bodyPr>
          <a:lstStyle/>
          <a:p>
            <a:pPr marL="0" indent="0" algn="just" eaLnBrk="1" fontAlgn="auto" hangingPunct="1">
              <a:lnSpc>
                <a:spcPct val="90000"/>
              </a:lnSpc>
              <a:spcAft>
                <a:spcPts val="0"/>
              </a:spcAft>
              <a:buFontTx/>
              <a:buNone/>
              <a:defRPr/>
            </a:pPr>
            <a:endParaRPr lang="it-IT" sz="3600" dirty="0" smtClean="0"/>
          </a:p>
          <a:p>
            <a:pPr marL="0" indent="0" algn="just" eaLnBrk="1" fontAlgn="auto" hangingPunct="1">
              <a:lnSpc>
                <a:spcPct val="90000"/>
              </a:lnSpc>
              <a:spcAft>
                <a:spcPts val="0"/>
              </a:spcAft>
              <a:buFontTx/>
              <a:buNone/>
              <a:defRPr/>
            </a:pPr>
            <a:r>
              <a:rPr lang="it-IT" sz="3600" dirty="0" smtClean="0"/>
              <a:t>Il lavoratore che svolge la propria attività lavorativa al </a:t>
            </a:r>
            <a:r>
              <a:rPr lang="it-IT" sz="3600" dirty="0" err="1" smtClean="0"/>
              <a:t>vdt</a:t>
            </a:r>
            <a:r>
              <a:rPr lang="it-IT" sz="3600" dirty="0" smtClean="0"/>
              <a:t>, per più di 4 ore consecutive, ha diritto ad una pausa, oppure a mutare attività;</a:t>
            </a:r>
          </a:p>
          <a:p>
            <a:pPr marL="0" indent="0" algn="just" eaLnBrk="1" fontAlgn="auto" hangingPunct="1">
              <a:lnSpc>
                <a:spcPct val="90000"/>
              </a:lnSpc>
              <a:spcAft>
                <a:spcPts val="0"/>
              </a:spcAft>
              <a:buFontTx/>
              <a:buNone/>
              <a:defRPr/>
            </a:pPr>
            <a:r>
              <a:rPr lang="it-IT" sz="3600" dirty="0" smtClean="0"/>
              <a:t> </a:t>
            </a:r>
          </a:p>
          <a:p>
            <a:pPr marL="0" indent="0" algn="just" eaLnBrk="1" fontAlgn="auto" hangingPunct="1">
              <a:lnSpc>
                <a:spcPct val="90000"/>
              </a:lnSpc>
              <a:spcAft>
                <a:spcPts val="0"/>
              </a:spcAft>
              <a:buFontTx/>
              <a:buNone/>
              <a:defRPr/>
            </a:pPr>
            <a:r>
              <a:rPr lang="it-IT" sz="3600" dirty="0" smtClean="0"/>
              <a:t>Le modalità di dette pause, sono materia di  trattazione aziendale;</a:t>
            </a:r>
          </a:p>
          <a:p>
            <a:pPr marL="0" indent="0" algn="just" eaLnBrk="1" fontAlgn="auto" hangingPunct="1">
              <a:lnSpc>
                <a:spcPct val="90000"/>
              </a:lnSpc>
              <a:spcAft>
                <a:spcPts val="0"/>
              </a:spcAft>
              <a:buFontTx/>
              <a:buNone/>
              <a:defRPr/>
            </a:pPr>
            <a:r>
              <a:rPr lang="it-IT" sz="3600" dirty="0" smtClean="0"/>
              <a:t>in mancanza, è prevista una pausa di 15 minuti, ogni 120 di applicazione continua al </a:t>
            </a:r>
            <a:r>
              <a:rPr lang="it-IT" sz="3600" dirty="0" err="1" smtClean="0"/>
              <a:t>vdt</a:t>
            </a:r>
            <a:r>
              <a:rPr lang="it-IT" sz="3600" dirty="0" smtClean="0"/>
              <a:t>.</a:t>
            </a:r>
          </a:p>
          <a:p>
            <a:pPr marL="0" indent="0" algn="just" eaLnBrk="1" fontAlgn="auto" hangingPunct="1">
              <a:lnSpc>
                <a:spcPct val="90000"/>
              </a:lnSpc>
              <a:spcAft>
                <a:spcPts val="0"/>
              </a:spcAft>
              <a:buFontTx/>
              <a:buNone/>
              <a:defRPr/>
            </a:pPr>
            <a:endParaRPr lang="it-IT" dirty="0" smtClean="0"/>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78850" name="Rectangle 2"/>
          <p:cNvSpPr>
            <a:spLocks noGrp="1" noChangeArrowheads="1"/>
          </p:cNvSpPr>
          <p:nvPr>
            <p:ph idx="1"/>
          </p:nvPr>
        </p:nvSpPr>
        <p:spPr>
          <a:xfrm>
            <a:off x="642938" y="714375"/>
            <a:ext cx="8143875" cy="5072063"/>
          </a:xfrm>
        </p:spPr>
        <p:txBody>
          <a:bodyPr/>
          <a:lstStyle/>
          <a:p>
            <a:pPr marL="0" indent="0" algn="just" eaLnBrk="1" hangingPunct="1">
              <a:lnSpc>
                <a:spcPct val="90000"/>
              </a:lnSpc>
              <a:buFontTx/>
              <a:buNone/>
            </a:pPr>
            <a:endParaRPr lang="it-IT" sz="4000" smtClean="0"/>
          </a:p>
          <a:p>
            <a:pPr marL="0" indent="0" algn="just" eaLnBrk="1" hangingPunct="1">
              <a:lnSpc>
                <a:spcPct val="90000"/>
              </a:lnSpc>
              <a:buFontTx/>
              <a:buNone/>
            </a:pPr>
            <a:r>
              <a:rPr lang="it-IT" sz="4000" smtClean="0"/>
              <a:t>I lavoratori – per i quali la valu-tazione dei rischi, ha evi evi-denziato rischi per esposizio-ne ad agenti cancerogeni, o ad agenti biologici </a:t>
            </a:r>
            <a:r>
              <a:rPr lang="it-IT" sz="4400" b="1" u="sng" smtClean="0">
                <a:latin typeface="Monotype Corsiva" pitchFamily="66" charset="0"/>
              </a:rPr>
              <a:t>devono essere sotto-posti a sorveglianza sanitaria</a:t>
            </a:r>
            <a:r>
              <a:rPr lang="it-IT" sz="4400" smtClean="0"/>
              <a:t>. </a:t>
            </a:r>
          </a:p>
          <a:p>
            <a:pPr marL="0" indent="0" algn="just" eaLnBrk="1" hangingPunct="1">
              <a:lnSpc>
                <a:spcPct val="90000"/>
              </a:lnSpc>
              <a:buFontTx/>
              <a:buNone/>
            </a:pPr>
            <a:endParaRPr lang="it-IT" sz="3600" smtClean="0"/>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79874" name="Rectangle 2"/>
          <p:cNvSpPr>
            <a:spLocks noGrp="1" noChangeArrowheads="1"/>
          </p:cNvSpPr>
          <p:nvPr>
            <p:ph idx="1"/>
          </p:nvPr>
        </p:nvSpPr>
        <p:spPr>
          <a:xfrm>
            <a:off x="214313" y="642938"/>
            <a:ext cx="8643937" cy="5786437"/>
          </a:xfrm>
        </p:spPr>
        <p:txBody>
          <a:bodyPr/>
          <a:lstStyle/>
          <a:p>
            <a:pPr marL="0" indent="0" algn="just" eaLnBrk="1" hangingPunct="1">
              <a:buFontTx/>
              <a:buNone/>
            </a:pPr>
            <a:r>
              <a:rPr lang="it-IT" sz="4800" smtClean="0"/>
              <a:t>In tale ambito, si definisce:</a:t>
            </a:r>
          </a:p>
          <a:p>
            <a:pPr marL="0" indent="0" algn="just" eaLnBrk="1" hangingPunct="1">
              <a:buFontTx/>
              <a:buNone/>
            </a:pPr>
            <a:endParaRPr lang="it-IT" smtClean="0"/>
          </a:p>
          <a:p>
            <a:pPr marL="0" indent="0" algn="just" eaLnBrk="1" hangingPunct="1">
              <a:buFontTx/>
              <a:buNone/>
            </a:pPr>
            <a:r>
              <a:rPr lang="it-IT" sz="3600" u="sng" smtClean="0">
                <a:latin typeface="Monotype Corsiva" pitchFamily="66" charset="0"/>
              </a:rPr>
              <a:t>Agente cancerogeno</a:t>
            </a:r>
            <a:r>
              <a:rPr lang="it-IT" sz="3600" smtClean="0">
                <a:latin typeface="Monotype Corsiva" pitchFamily="66" charset="0"/>
              </a:rPr>
              <a:t>: </a:t>
            </a:r>
          </a:p>
          <a:p>
            <a:pPr marL="0" indent="0" algn="just" eaLnBrk="1" hangingPunct="1">
              <a:buFontTx/>
              <a:buNone/>
            </a:pPr>
            <a:r>
              <a:rPr lang="it-IT" sz="3600" smtClean="0">
                <a:latin typeface="Monotype Corsiva" pitchFamily="66" charset="0"/>
              </a:rPr>
              <a:t>una sostanza od anche un preparato, cui le direttive europee attribuiscono la menzione: “</a:t>
            </a:r>
            <a:r>
              <a:rPr lang="it-IT" sz="3400" i="1" smtClean="0">
                <a:latin typeface="Arial" charset="0"/>
                <a:cs typeface="Arial" charset="0"/>
              </a:rPr>
              <a:t>può provoca-re il cancro</a:t>
            </a:r>
            <a:r>
              <a:rPr lang="it-IT" sz="3600" smtClean="0">
                <a:latin typeface="Monotype Corsiva" pitchFamily="66" charset="0"/>
              </a:rPr>
              <a:t>”  oppure “</a:t>
            </a:r>
            <a:r>
              <a:rPr lang="it-IT" sz="3300" i="1" smtClean="0">
                <a:latin typeface="Arial" charset="0"/>
                <a:cs typeface="Arial" charset="0"/>
              </a:rPr>
              <a:t>può   provocare il cancro per inalazione</a:t>
            </a:r>
            <a:r>
              <a:rPr lang="it-IT" sz="3600" smtClean="0">
                <a:latin typeface="Monotype Corsiva" pitchFamily="66" charset="0"/>
              </a:rPr>
              <a:t>”</a:t>
            </a:r>
          </a:p>
          <a:p>
            <a:pPr marL="0" indent="0" algn="just" eaLnBrk="1" hangingPunct="1">
              <a:buFontTx/>
              <a:buNone/>
            </a:pPr>
            <a:endParaRPr lang="it-IT" smtClean="0"/>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80898" name="Rectangle 2"/>
          <p:cNvSpPr>
            <a:spLocks noGrp="1" noChangeArrowheads="1"/>
          </p:cNvSpPr>
          <p:nvPr>
            <p:ph idx="1"/>
          </p:nvPr>
        </p:nvSpPr>
        <p:spPr>
          <a:xfrm>
            <a:off x="0" y="785813"/>
            <a:ext cx="9144000" cy="5572125"/>
          </a:xfrm>
        </p:spPr>
        <p:txBody>
          <a:bodyPr/>
          <a:lstStyle/>
          <a:p>
            <a:pPr marL="0" indent="0" algn="ctr" eaLnBrk="1" hangingPunct="1">
              <a:buFontTx/>
              <a:buNone/>
            </a:pPr>
            <a:endParaRPr lang="it-IT" sz="4400" u="sng" smtClean="0"/>
          </a:p>
          <a:p>
            <a:pPr marL="0" indent="0" algn="ctr" eaLnBrk="1" hangingPunct="1">
              <a:buFontTx/>
              <a:buNone/>
            </a:pPr>
            <a:r>
              <a:rPr lang="it-IT" sz="4400" u="sng" smtClean="0"/>
              <a:t>Agente biologico</a:t>
            </a:r>
            <a:r>
              <a:rPr lang="it-IT" smtClean="0"/>
              <a:t>:</a:t>
            </a:r>
          </a:p>
          <a:p>
            <a:pPr marL="0" indent="0" algn="ctr" eaLnBrk="1" hangingPunct="1">
              <a:buFontTx/>
              <a:buNone/>
            </a:pPr>
            <a:endParaRPr lang="it-IT" smtClean="0"/>
          </a:p>
          <a:p>
            <a:pPr marL="0" indent="0" algn="ctr" eaLnBrk="1" hangingPunct="1">
              <a:buFontTx/>
              <a:buNone/>
            </a:pPr>
            <a:r>
              <a:rPr lang="it-IT" sz="4000" smtClean="0">
                <a:latin typeface="Monotype Corsiva" pitchFamily="66" charset="0"/>
              </a:rPr>
              <a:t>qualsiasi microorganismo, anche geneticamente modificato, oppure qualsiasi coltura cellulare, od endoparassita umano, che potrebbe provocare infezioni, allergie, od intossicazioni. </a:t>
            </a:r>
          </a:p>
        </p:txBody>
      </p:sp>
    </p:spTree>
  </p:cSld>
  <p:clrMapOvr>
    <a:masterClrMapping/>
  </p:clrMapOvr>
  <p:transition>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81922" name="Rectangle 3"/>
          <p:cNvSpPr>
            <a:spLocks noGrp="1" noChangeArrowheads="1"/>
          </p:cNvSpPr>
          <p:nvPr>
            <p:ph idx="1"/>
          </p:nvPr>
        </p:nvSpPr>
        <p:spPr>
          <a:xfrm>
            <a:off x="0" y="714375"/>
            <a:ext cx="9144000" cy="5643563"/>
          </a:xfrm>
        </p:spPr>
        <p:txBody>
          <a:bodyPr/>
          <a:lstStyle/>
          <a:p>
            <a:pPr algn="just" eaLnBrk="1" hangingPunct="1"/>
            <a:r>
              <a:rPr lang="it-IT" sz="2400" smtClean="0">
                <a:cs typeface="Times New Roman" pitchFamily="18" charset="0"/>
              </a:rPr>
              <a:t>     D.Lgs n° 241/2000)</a:t>
            </a:r>
          </a:p>
          <a:p>
            <a:pPr algn="just" eaLnBrk="1" hangingPunct="1"/>
            <a:endParaRPr lang="it-IT" sz="2400" smtClean="0">
              <a:cs typeface="Times New Roman" pitchFamily="18" charset="0"/>
            </a:endParaRPr>
          </a:p>
          <a:p>
            <a:pPr algn="just" eaLnBrk="1" hangingPunct="1">
              <a:buFontTx/>
              <a:buNone/>
            </a:pPr>
            <a:r>
              <a:rPr lang="it-IT" sz="2400" smtClean="0">
                <a:cs typeface="Times New Roman" pitchFamily="18" charset="0"/>
              </a:rPr>
              <a:t>      attuazione delle Direttive Euratom</a:t>
            </a:r>
          </a:p>
          <a:p>
            <a:pPr algn="just" eaLnBrk="1" hangingPunct="1">
              <a:buFontTx/>
              <a:buNone/>
            </a:pPr>
            <a:r>
              <a:rPr lang="it-IT" sz="2400" smtClean="0">
                <a:cs typeface="Times New Roman" pitchFamily="18" charset="0"/>
              </a:rPr>
              <a:t>      in materia di radiazioni ionizzanti.</a:t>
            </a:r>
          </a:p>
          <a:p>
            <a:pPr algn="just" eaLnBrk="1" hangingPunct="1">
              <a:buFontTx/>
              <a:buNone/>
            </a:pPr>
            <a:r>
              <a:rPr lang="it-IT" sz="2400" smtClean="0">
                <a:cs typeface="Times New Roman" pitchFamily="18" charset="0"/>
              </a:rPr>
              <a:t> </a:t>
            </a:r>
          </a:p>
          <a:p>
            <a:pPr algn="just" eaLnBrk="1" hangingPunct="1">
              <a:buFontTx/>
              <a:buNone/>
            </a:pPr>
            <a:r>
              <a:rPr lang="it-IT" sz="2400" smtClean="0">
                <a:cs typeface="Times New Roman" pitchFamily="18" charset="0"/>
              </a:rPr>
              <a:t>   vengono rifissate, a distanza di 35 anni dalla precedente legge (DPR n° 184/65), le regole per salvaguardare la salute della popolazione, nonché quella delle persone professionalmente esposte alle radiazioni ionizzanti per l’uso pacifico delle stesse (uso diagnostico, terapeutico, industriale, e didattico).</a:t>
            </a:r>
          </a:p>
          <a:p>
            <a:pPr algn="just" eaLnBrk="1" hangingPunct="1">
              <a:buFontTx/>
              <a:buNone/>
            </a:pPr>
            <a:endParaRPr lang="it-IT" sz="2400" smtClean="0">
              <a:cs typeface="Times New Roman" pitchFamily="18" charset="0"/>
            </a:endParaRPr>
          </a:p>
          <a:p>
            <a:pPr eaLnBrk="1" hangingPunct="1"/>
            <a:endParaRPr lang="it-IT" sz="2400" smtClean="0"/>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82946" name="Rectangle 3"/>
          <p:cNvSpPr>
            <a:spLocks noGrp="1" noChangeArrowheads="1"/>
          </p:cNvSpPr>
          <p:nvPr>
            <p:ph idx="1"/>
          </p:nvPr>
        </p:nvSpPr>
        <p:spPr>
          <a:xfrm>
            <a:off x="142875" y="642938"/>
            <a:ext cx="8786813" cy="5715000"/>
          </a:xfrm>
        </p:spPr>
        <p:txBody>
          <a:bodyPr/>
          <a:lstStyle/>
          <a:p>
            <a:pPr algn="just" eaLnBrk="1" hangingPunct="1"/>
            <a:endParaRPr lang="it-IT" smtClean="0">
              <a:cs typeface="Times New Roman" pitchFamily="18" charset="0"/>
            </a:endParaRPr>
          </a:p>
          <a:p>
            <a:pPr algn="just" eaLnBrk="1" hangingPunct="1"/>
            <a:r>
              <a:rPr lang="it-IT" smtClean="0">
                <a:cs typeface="Times New Roman" pitchFamily="18" charset="0"/>
              </a:rPr>
              <a:t>Va precisato, per i “digiuni” della materia, che le radiazioni ionizzanti possono avere origine naturale (ad es. i radioisotopi) od artificiale (è il caso dei raggi x); nei primi l’emissione è </a:t>
            </a:r>
            <a:r>
              <a:rPr lang="it-IT" b="1" smtClean="0">
                <a:cs typeface="Times New Roman" pitchFamily="18" charset="0"/>
              </a:rPr>
              <a:t>continua</a:t>
            </a:r>
            <a:r>
              <a:rPr lang="it-IT" smtClean="0">
                <a:cs typeface="Times New Roman" pitchFamily="18" charset="0"/>
              </a:rPr>
              <a:t> (</a:t>
            </a:r>
            <a:r>
              <a:rPr lang="it-IT" smtClean="0">
                <a:latin typeface="Monotype Corsiva" pitchFamily="66" charset="0"/>
                <a:cs typeface="Times New Roman" pitchFamily="18" charset="0"/>
              </a:rPr>
              <a:t>cioè sino alla cosiddetta decadenza, che può durare anche milioni di anni</a:t>
            </a:r>
            <a:r>
              <a:rPr lang="it-IT" smtClean="0">
                <a:cs typeface="Times New Roman" pitchFamily="18" charset="0"/>
              </a:rPr>
              <a:t>); nel secondo caso (origine artificiale), al contrario, l’emissione si verifica solo per il  tempo in cui è attivo il processo di produzione, e cioè allorché risulta energizzato il tubo catodico che la genera.</a:t>
            </a:r>
          </a:p>
          <a:p>
            <a:pPr algn="just" eaLnBrk="1" hangingPunct="1"/>
            <a:endParaRPr lang="it-IT" smtClean="0">
              <a:cs typeface="Times New Roman" pitchFamily="18" charset="0"/>
            </a:endParaRPr>
          </a:p>
          <a:p>
            <a:pPr eaLnBrk="1" hangingPunct="1"/>
            <a:endParaRPr lang="it-IT"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idx="1"/>
          </p:nvPr>
        </p:nvSpPr>
        <p:spPr>
          <a:xfrm>
            <a:off x="0" y="285750"/>
            <a:ext cx="9144000" cy="5500688"/>
          </a:xfrm>
        </p:spPr>
        <p:txBody>
          <a:bodyPr/>
          <a:lstStyle/>
          <a:p>
            <a:pPr marL="0" indent="0" algn="ctr" eaLnBrk="1" hangingPunct="1">
              <a:buFontTx/>
              <a:buNone/>
            </a:pPr>
            <a:r>
              <a:rPr lang="it-IT" sz="3200" smtClean="0"/>
              <a:t>Il </a:t>
            </a:r>
            <a:r>
              <a:rPr lang="it-IT" sz="3200" b="1" u="sng" smtClean="0"/>
              <a:t>piano di sicurezza</a:t>
            </a:r>
            <a:r>
              <a:rPr lang="it-IT" sz="3200" smtClean="0"/>
              <a:t>, </a:t>
            </a:r>
          </a:p>
          <a:p>
            <a:pPr marL="0" indent="0" algn="ctr" eaLnBrk="1" hangingPunct="1">
              <a:buFontTx/>
              <a:buNone/>
            </a:pPr>
            <a:r>
              <a:rPr lang="it-IT" sz="3200" smtClean="0"/>
              <a:t>oggi tanto di moda, era sconosciuto.</a:t>
            </a:r>
          </a:p>
          <a:p>
            <a:pPr marL="0" indent="0" algn="ctr" eaLnBrk="1" hangingPunct="1">
              <a:buFontTx/>
              <a:buNone/>
            </a:pPr>
            <a:endParaRPr lang="it-IT" sz="3200" smtClean="0"/>
          </a:p>
          <a:p>
            <a:pPr marL="0" indent="0" algn="ctr" eaLnBrk="1" hangingPunct="1">
              <a:buFontTx/>
              <a:buNone/>
            </a:pPr>
            <a:r>
              <a:rPr lang="it-IT" sz="3200" smtClean="0"/>
              <a:t>Se ne parla, per la prima volta, </a:t>
            </a:r>
          </a:p>
          <a:p>
            <a:pPr marL="0" indent="0" algn="ctr" eaLnBrk="1" hangingPunct="1">
              <a:buFontTx/>
              <a:buNone/>
            </a:pPr>
            <a:r>
              <a:rPr lang="it-IT" sz="3200" smtClean="0"/>
              <a:t>in un comma (8) di un’articolo (18) della legge 55 del 1990, la cosiddetta </a:t>
            </a:r>
            <a:r>
              <a:rPr lang="it-IT" sz="3200" b="1" i="1" u="sng" smtClean="0"/>
              <a:t>legge antimafia</a:t>
            </a:r>
            <a:r>
              <a:rPr lang="it-IT" sz="3200" smtClean="0"/>
              <a:t>, </a:t>
            </a:r>
          </a:p>
          <a:p>
            <a:pPr marL="0" indent="0" algn="ctr" eaLnBrk="1" hangingPunct="1">
              <a:buFontTx/>
              <a:buNone/>
            </a:pPr>
            <a:r>
              <a:rPr lang="it-IT" sz="3200" smtClean="0"/>
              <a:t>e tra l’altro in termini molto generici.</a:t>
            </a:r>
          </a:p>
          <a:p>
            <a:pPr marL="0" indent="0" algn="ctr" eaLnBrk="1" hangingPunct="1">
              <a:buFontTx/>
              <a:buNone/>
            </a:pPr>
            <a:endParaRPr lang="it-IT" sz="3200" smtClean="0"/>
          </a:p>
          <a:p>
            <a:pPr marL="0" indent="0" algn="ctr" eaLnBrk="1" hangingPunct="1">
              <a:buFontTx/>
              <a:buNone/>
            </a:pPr>
            <a:r>
              <a:rPr lang="it-IT" sz="3200" smtClean="0"/>
              <a:t>Recita infatti, detto comma:</a:t>
            </a:r>
          </a:p>
        </p:txBody>
      </p:sp>
      <p:sp>
        <p:nvSpPr>
          <p:cNvPr id="6"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357188" y="142875"/>
            <a:ext cx="8429625" cy="6215063"/>
          </a:xfrm>
        </p:spPr>
        <p:txBody>
          <a:bodyPr>
            <a:normAutofit fontScale="77500" lnSpcReduction="20000"/>
          </a:bodyPr>
          <a:lstStyle/>
          <a:p>
            <a:pPr marL="548640" indent="41275" algn="just" eaLnBrk="1" fontAlgn="auto" hangingPunct="1">
              <a:spcAft>
                <a:spcPts val="0"/>
              </a:spcAft>
              <a:buClr>
                <a:schemeClr val="tx1">
                  <a:shade val="95000"/>
                </a:schemeClr>
              </a:buClr>
              <a:buFont typeface="Wingdings" pitchFamily="2" charset="2"/>
              <a:buNone/>
              <a:defRPr/>
            </a:pPr>
            <a:endParaRPr lang="it-IT" dirty="0" smtClean="0">
              <a:cs typeface="Times New Roman" pitchFamily="18" charset="0"/>
            </a:endParaRPr>
          </a:p>
          <a:p>
            <a:pPr marL="93663" indent="0" algn="just" eaLnBrk="1" fontAlgn="auto" hangingPunct="1">
              <a:lnSpc>
                <a:spcPct val="160000"/>
              </a:lnSpc>
              <a:spcAft>
                <a:spcPts val="0"/>
              </a:spcAft>
              <a:buClr>
                <a:schemeClr val="tx1">
                  <a:shade val="95000"/>
                </a:schemeClr>
              </a:buClr>
              <a:buFont typeface="Wingdings" pitchFamily="2" charset="2"/>
              <a:buNone/>
              <a:defRPr/>
            </a:pPr>
            <a:r>
              <a:rPr lang="it-IT" sz="3600" dirty="0" smtClean="0">
                <a:cs typeface="Times New Roman" pitchFamily="18" charset="0"/>
              </a:rPr>
              <a:t>Va ulteriormente, </a:t>
            </a:r>
            <a:r>
              <a:rPr lang="it-IT" sz="3600" i="1" dirty="0" smtClean="0">
                <a:cs typeface="Times New Roman" pitchFamily="18" charset="0"/>
              </a:rPr>
              <a:t>in questa sede</a:t>
            </a:r>
            <a:r>
              <a:rPr lang="it-IT" sz="3600" dirty="0" smtClean="0">
                <a:cs typeface="Times New Roman" pitchFamily="18" charset="0"/>
              </a:rPr>
              <a:t>, precisato che lo spazio circostante la sorgente delle R.I. va suddiviso in </a:t>
            </a:r>
            <a:r>
              <a:rPr lang="it-IT" sz="3600" b="1" i="1" dirty="0" smtClean="0">
                <a:cs typeface="Times New Roman" pitchFamily="18" charset="0"/>
              </a:rPr>
              <a:t>zona controllata</a:t>
            </a:r>
            <a:r>
              <a:rPr lang="it-IT" sz="3600" dirty="0" smtClean="0">
                <a:cs typeface="Times New Roman" pitchFamily="18" charset="0"/>
              </a:rPr>
              <a:t> – dove possono sostare solamente le persone che vi operano per ragioni professionali –, in </a:t>
            </a:r>
            <a:r>
              <a:rPr lang="it-IT" sz="3600" b="1" dirty="0" smtClean="0">
                <a:cs typeface="Times New Roman" pitchFamily="18" charset="0"/>
              </a:rPr>
              <a:t>zona</a:t>
            </a:r>
            <a:r>
              <a:rPr lang="it-IT" sz="3600" dirty="0" smtClean="0">
                <a:cs typeface="Times New Roman" pitchFamily="18" charset="0"/>
              </a:rPr>
              <a:t> </a:t>
            </a:r>
            <a:r>
              <a:rPr lang="it-IT" sz="3600" b="1" dirty="0" smtClean="0">
                <a:cs typeface="Times New Roman" pitchFamily="18" charset="0"/>
              </a:rPr>
              <a:t>sorvegliata</a:t>
            </a:r>
            <a:r>
              <a:rPr lang="it-IT" sz="3600" dirty="0" smtClean="0">
                <a:cs typeface="Times New Roman" pitchFamily="18" charset="0"/>
              </a:rPr>
              <a:t> – dove similmente possono sostare persone per ragioni professionali indirette, ma dove però l’accesso deve essere impedito alla popolazione – ed in </a:t>
            </a:r>
            <a:r>
              <a:rPr lang="it-IT" sz="3600" b="1" i="1" dirty="0" smtClean="0">
                <a:latin typeface="Monotype Corsiva" pitchFamily="66" charset="0"/>
                <a:cs typeface="Times New Roman" pitchFamily="18" charset="0"/>
              </a:rPr>
              <a:t>zona popolazione</a:t>
            </a:r>
            <a:r>
              <a:rPr lang="it-IT" sz="3600" dirty="0" smtClean="0">
                <a:cs typeface="Times New Roman" pitchFamily="18" charset="0"/>
              </a:rPr>
              <a:t>.</a:t>
            </a:r>
            <a:r>
              <a:rPr lang="it-IT" sz="3600" dirty="0" smtClean="0"/>
              <a:t> </a:t>
            </a:r>
          </a:p>
          <a:p>
            <a:pPr marL="548640" indent="-411480" eaLnBrk="1" fontAlgn="auto" hangingPunct="1">
              <a:spcAft>
                <a:spcPts val="0"/>
              </a:spcAft>
              <a:buClr>
                <a:schemeClr val="tx1">
                  <a:shade val="95000"/>
                </a:schemeClr>
              </a:buClr>
              <a:buFont typeface="Wingdings 2"/>
              <a:buChar char=""/>
              <a:defRPr/>
            </a:pPr>
            <a:endParaRPr lang="it-IT" sz="3600" dirty="0" smtClean="0"/>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8858250" cy="6858000"/>
          </a:xfrm>
        </p:spPr>
        <p:txBody>
          <a:bodyPr>
            <a:normAutofit/>
          </a:bodyPr>
          <a:lstStyle/>
          <a:p>
            <a:pPr marL="548640" indent="-411480" algn="just" eaLnBrk="1" fontAlgn="auto" hangingPunct="1">
              <a:spcAft>
                <a:spcPts val="0"/>
              </a:spcAft>
              <a:buClr>
                <a:schemeClr val="tx1">
                  <a:shade val="95000"/>
                </a:schemeClr>
              </a:buClr>
              <a:buFont typeface="Wingdings 2"/>
              <a:buChar char=""/>
              <a:defRPr/>
            </a:pPr>
            <a:endParaRPr lang="it-IT" dirty="0" smtClean="0">
              <a:cs typeface="Times New Roman" pitchFamily="18" charset="0"/>
            </a:endParaRPr>
          </a:p>
          <a:p>
            <a:pPr marL="548640" indent="41275" algn="just" eaLnBrk="1" fontAlgn="auto" hangingPunct="1">
              <a:spcAft>
                <a:spcPts val="0"/>
              </a:spcAft>
              <a:buClr>
                <a:schemeClr val="tx1">
                  <a:shade val="95000"/>
                </a:schemeClr>
              </a:buClr>
              <a:buFont typeface="Wingdings" pitchFamily="2" charset="2"/>
              <a:buNone/>
              <a:defRPr/>
            </a:pPr>
            <a:r>
              <a:rPr lang="it-IT" sz="3600" dirty="0" smtClean="0">
                <a:cs typeface="Times New Roman" pitchFamily="18" charset="0"/>
              </a:rPr>
              <a:t>Ovviamente le prime due zone esistono sempre, nel caso di R.I. naturali, mentre per quelle artificiali la loro esistenza si materializza solamente quando il tubo catodico risulta energizzato, cioè per quanto già detto, allorché è in atto la produzione delle R.I. medesime. </a:t>
            </a:r>
          </a:p>
          <a:p>
            <a:pPr marL="548640" indent="-411480" eaLnBrk="1" fontAlgn="auto" hangingPunct="1">
              <a:spcAft>
                <a:spcPts val="0"/>
              </a:spcAft>
              <a:buClr>
                <a:schemeClr val="tx1">
                  <a:shade val="95000"/>
                </a:schemeClr>
              </a:buClr>
              <a:buFont typeface="Wingdings 2"/>
              <a:buChar char=""/>
              <a:defRPr/>
            </a:pPr>
            <a:endParaRPr lang="it-IT" sz="3600" dirty="0" smtClean="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285750" y="0"/>
            <a:ext cx="8858250" cy="5357813"/>
          </a:xfrm>
        </p:spPr>
        <p:txBody>
          <a:bodyPr>
            <a:normAutofit fontScale="92500" lnSpcReduction="10000"/>
          </a:bodyPr>
          <a:lstStyle/>
          <a:p>
            <a:pPr marL="0" indent="0" eaLnBrk="1" fontAlgn="auto" hangingPunct="1">
              <a:lnSpc>
                <a:spcPct val="90000"/>
              </a:lnSpc>
              <a:spcAft>
                <a:spcPts val="0"/>
              </a:spcAft>
              <a:buClr>
                <a:schemeClr val="tx1">
                  <a:shade val="95000"/>
                </a:schemeClr>
              </a:buClr>
              <a:buFontTx/>
              <a:buNone/>
              <a:defRPr/>
            </a:pPr>
            <a:endParaRPr lang="it-IT" dirty="0" smtClean="0"/>
          </a:p>
          <a:p>
            <a:pPr marL="360363" indent="0" eaLnBrk="1" fontAlgn="auto" hangingPunct="1">
              <a:lnSpc>
                <a:spcPct val="90000"/>
              </a:lnSpc>
              <a:spcAft>
                <a:spcPts val="0"/>
              </a:spcAft>
              <a:buClr>
                <a:schemeClr val="tx1">
                  <a:shade val="95000"/>
                </a:schemeClr>
              </a:buClr>
              <a:buFontTx/>
              <a:buNone/>
              <a:defRPr/>
            </a:pPr>
            <a:r>
              <a:rPr lang="it-IT" sz="3600" dirty="0" smtClean="0"/>
              <a:t>Anche il campo delle radiazioni –  ioniz-zanti    o meno – rappresenta un inte-ressante mercato per l’ingegnere libero professionista che già si interessa di sicurezza; maggiormente </a:t>
            </a:r>
            <a:r>
              <a:rPr lang="it-IT" sz="2400" dirty="0" smtClean="0"/>
              <a:t>(ma non necessaria-mente) </a:t>
            </a:r>
            <a:r>
              <a:rPr lang="it-IT" sz="3600" dirty="0" smtClean="0"/>
              <a:t>se ingegnere chimico.</a:t>
            </a:r>
          </a:p>
          <a:p>
            <a:pPr marL="360363" indent="0" eaLnBrk="1" fontAlgn="auto" hangingPunct="1">
              <a:lnSpc>
                <a:spcPct val="90000"/>
              </a:lnSpc>
              <a:spcAft>
                <a:spcPts val="0"/>
              </a:spcAft>
              <a:buClr>
                <a:schemeClr val="tx1">
                  <a:shade val="95000"/>
                </a:schemeClr>
              </a:buClr>
              <a:buFontTx/>
              <a:buNone/>
              <a:defRPr/>
            </a:pPr>
            <a:endParaRPr lang="it-IT" sz="3600" dirty="0" smtClean="0"/>
          </a:p>
          <a:p>
            <a:pPr marL="360363" indent="0" eaLnBrk="1" fontAlgn="auto" hangingPunct="1">
              <a:lnSpc>
                <a:spcPct val="90000"/>
              </a:lnSpc>
              <a:spcAft>
                <a:spcPts val="0"/>
              </a:spcAft>
              <a:buClr>
                <a:schemeClr val="tx1">
                  <a:shade val="95000"/>
                </a:schemeClr>
              </a:buClr>
              <a:buFontTx/>
              <a:buNone/>
              <a:defRPr/>
            </a:pPr>
            <a:r>
              <a:rPr lang="it-IT" sz="3600" dirty="0" smtClean="0"/>
              <a:t>E’ necessario superare un esame presso il MLPS – alquanto impegnativo – per divenire esperto qualificato (di 1°, 2°, o 3° grado). </a:t>
            </a:r>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87042" name="Rectangle 3"/>
          <p:cNvSpPr>
            <a:spLocks noGrp="1" noChangeArrowheads="1"/>
          </p:cNvSpPr>
          <p:nvPr>
            <p:ph idx="1"/>
          </p:nvPr>
        </p:nvSpPr>
        <p:spPr>
          <a:xfrm>
            <a:off x="0" y="1143000"/>
            <a:ext cx="9144000" cy="4572000"/>
          </a:xfrm>
        </p:spPr>
        <p:txBody>
          <a:bodyPr/>
          <a:lstStyle/>
          <a:p>
            <a:pPr algn="just" eaLnBrk="1" hangingPunct="1"/>
            <a:r>
              <a:rPr lang="it-IT" sz="3600" smtClean="0">
                <a:cs typeface="Times New Roman" pitchFamily="18" charset="0"/>
              </a:rPr>
              <a:t>D.P.R. 24 luglio 1996, n° 459</a:t>
            </a:r>
          </a:p>
          <a:p>
            <a:pPr algn="just" eaLnBrk="1" hangingPunct="1">
              <a:buFont typeface="Wingdings 2" pitchFamily="18" charset="2"/>
              <a:buNone/>
            </a:pPr>
            <a:r>
              <a:rPr lang="it-IT" sz="3600" smtClean="0">
                <a:cs typeface="Times New Roman" pitchFamily="18" charset="0"/>
              </a:rPr>
              <a:t>   “direttiva macchine”</a:t>
            </a:r>
          </a:p>
          <a:p>
            <a:pPr algn="just" eaLnBrk="1" hangingPunct="1">
              <a:buFontTx/>
              <a:buNone/>
            </a:pPr>
            <a:endParaRPr lang="it-IT" sz="3600" smtClean="0">
              <a:cs typeface="Times New Roman" pitchFamily="18" charset="0"/>
            </a:endParaRPr>
          </a:p>
          <a:p>
            <a:pPr algn="just" eaLnBrk="1" hangingPunct="1">
              <a:buFontTx/>
              <a:buNone/>
            </a:pPr>
            <a:r>
              <a:rPr lang="it-IT" sz="3600" smtClean="0">
                <a:cs typeface="Times New Roman" pitchFamily="18" charset="0"/>
              </a:rPr>
              <a:t>   </a:t>
            </a:r>
            <a:r>
              <a:rPr lang="it-IT" sz="3600" smtClean="0">
                <a:latin typeface="Monotype Corsiva" pitchFamily="66" charset="0"/>
                <a:cs typeface="Times New Roman" pitchFamily="18" charset="0"/>
              </a:rPr>
              <a:t>regolamento per l’attuazione delle Direttive CEE – </a:t>
            </a:r>
            <a:r>
              <a:rPr lang="it-IT" sz="3600" b="1" smtClean="0">
                <a:latin typeface="Monotype Corsiva" pitchFamily="66" charset="0"/>
                <a:cs typeface="Times New Roman" pitchFamily="18" charset="0"/>
              </a:rPr>
              <a:t>per le macchine</a:t>
            </a:r>
            <a:r>
              <a:rPr lang="it-IT" sz="3600" smtClean="0">
                <a:latin typeface="Monotype Corsiva" pitchFamily="66" charset="0"/>
                <a:cs typeface="Times New Roman" pitchFamily="18" charset="0"/>
              </a:rPr>
              <a:t> –  concernenti il riavvicinamento delle legislazioni degli Stati membri</a:t>
            </a:r>
            <a:endParaRPr lang="it-IT" sz="3600" smtClean="0">
              <a:latin typeface="Monotype Corsiva" pitchFamily="66" charset="0"/>
            </a:endParaRPr>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88066" name="Rectangle 3"/>
          <p:cNvSpPr>
            <a:spLocks noGrp="1" noChangeArrowheads="1"/>
          </p:cNvSpPr>
          <p:nvPr>
            <p:ph idx="1"/>
          </p:nvPr>
        </p:nvSpPr>
        <p:spPr>
          <a:xfrm>
            <a:off x="142875" y="142875"/>
            <a:ext cx="8858250" cy="6429375"/>
          </a:xfrm>
        </p:spPr>
        <p:txBody>
          <a:bodyPr/>
          <a:lstStyle/>
          <a:p>
            <a:pPr algn="just" eaLnBrk="1" hangingPunct="1">
              <a:lnSpc>
                <a:spcPct val="90000"/>
              </a:lnSpc>
              <a:buFont typeface="Wingdings 3" pitchFamily="18" charset="2"/>
              <a:buNone/>
            </a:pPr>
            <a:endParaRPr lang="it-IT" sz="3600" smtClean="0">
              <a:cs typeface="Times New Roman" pitchFamily="18" charset="0"/>
            </a:endParaRPr>
          </a:p>
          <a:p>
            <a:pPr algn="just" eaLnBrk="1" hangingPunct="1">
              <a:lnSpc>
                <a:spcPct val="90000"/>
              </a:lnSpc>
            </a:pPr>
            <a:r>
              <a:rPr lang="it-IT" sz="3200" smtClean="0">
                <a:cs typeface="Times New Roman" pitchFamily="18" charset="0"/>
              </a:rPr>
              <a:t>fissa i criteri cui debbono ubbidire tutte le macchine (individuate nell’art. 1 della legge) costruite o vendute dopo il 21 settembre 1996.</a:t>
            </a:r>
          </a:p>
          <a:p>
            <a:pPr algn="just" eaLnBrk="1" hangingPunct="1">
              <a:lnSpc>
                <a:spcPct val="90000"/>
              </a:lnSpc>
              <a:buFont typeface="Wingdings 3" pitchFamily="18" charset="2"/>
              <a:buNone/>
            </a:pPr>
            <a:endParaRPr lang="it-IT" sz="3200" smtClean="0">
              <a:cs typeface="Times New Roman" pitchFamily="18" charset="0"/>
            </a:endParaRPr>
          </a:p>
          <a:p>
            <a:pPr algn="just" eaLnBrk="1" hangingPunct="1">
              <a:lnSpc>
                <a:spcPct val="90000"/>
              </a:lnSpc>
            </a:pPr>
            <a:r>
              <a:rPr lang="it-IT" sz="3200" smtClean="0">
                <a:cs typeface="Times New Roman" pitchFamily="18" charset="0"/>
              </a:rPr>
              <a:t>a partire da tale data, il mercato dello usato è ancora possibile a condizione che il venditore dichiari sotto la propria re-sponsabilità che la macchina venduta ri-sponde alle norme previgenti la “direttiva macchine”.</a:t>
            </a:r>
          </a:p>
          <a:p>
            <a:pPr algn="just" eaLnBrk="1" hangingPunct="1">
              <a:lnSpc>
                <a:spcPct val="90000"/>
              </a:lnSpc>
            </a:pPr>
            <a:endParaRPr lang="it-IT" sz="3600" smtClean="0">
              <a:cs typeface="Times New Roman" pitchFamily="18" charset="0"/>
            </a:endParaRPr>
          </a:p>
          <a:p>
            <a:pPr eaLnBrk="1" hangingPunct="1">
              <a:lnSpc>
                <a:spcPct val="90000"/>
              </a:lnSpc>
            </a:pPr>
            <a:endParaRPr lang="it-IT" sz="3600" smtClean="0"/>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1026"/>
          <p:cNvSpPr>
            <a:spLocks noGrp="1" noChangeArrowheads="1"/>
          </p:cNvSpPr>
          <p:nvPr>
            <p:ph idx="1"/>
          </p:nvPr>
        </p:nvSpPr>
        <p:spPr>
          <a:xfrm>
            <a:off x="0" y="0"/>
            <a:ext cx="9144000" cy="6858000"/>
          </a:xfrm>
        </p:spPr>
        <p:txBody>
          <a:bodyPr>
            <a:normAutofit/>
          </a:bodyPr>
          <a:lstStyle/>
          <a:p>
            <a:pPr marL="0" indent="0" eaLnBrk="1" fontAlgn="auto" hangingPunct="1">
              <a:spcAft>
                <a:spcPts val="0"/>
              </a:spcAft>
              <a:buClr>
                <a:schemeClr val="tx1">
                  <a:shade val="95000"/>
                </a:schemeClr>
              </a:buClr>
              <a:buFontTx/>
              <a:buNone/>
              <a:defRPr/>
            </a:pPr>
            <a:endParaRPr lang="it-IT" sz="3000" dirty="0" smtClean="0">
              <a:cs typeface="Times New Roman" pitchFamily="18" charset="0"/>
            </a:endParaRPr>
          </a:p>
          <a:p>
            <a:pPr marL="360363" indent="0" eaLnBrk="1" fontAlgn="auto" hangingPunct="1">
              <a:spcAft>
                <a:spcPts val="0"/>
              </a:spcAft>
              <a:buClr>
                <a:schemeClr val="tx1">
                  <a:shade val="95000"/>
                </a:schemeClr>
              </a:buClr>
              <a:buFontTx/>
              <a:buNone/>
              <a:defRPr/>
            </a:pPr>
            <a:r>
              <a:rPr lang="it-IT" sz="3000" dirty="0" smtClean="0">
                <a:cs typeface="Times New Roman" pitchFamily="18" charset="0"/>
              </a:rPr>
              <a:t> </a:t>
            </a:r>
            <a:r>
              <a:rPr lang="it-IT" sz="3600" dirty="0" smtClean="0">
                <a:cs typeface="Times New Roman" pitchFamily="18" charset="0"/>
              </a:rPr>
              <a:t>Una macchina, marcata </a:t>
            </a:r>
            <a:r>
              <a:rPr lang="it-IT" sz="3600" b="1" dirty="0" smtClean="0">
                <a:cs typeface="Times New Roman" pitchFamily="18" charset="0"/>
              </a:rPr>
              <a:t>CE</a:t>
            </a:r>
            <a:r>
              <a:rPr lang="it-IT" sz="3600" dirty="0" smtClean="0">
                <a:cs typeface="Times New Roman" pitchFamily="18" charset="0"/>
              </a:rPr>
              <a:t>, ha la presunzione di essere sicura.</a:t>
            </a:r>
          </a:p>
          <a:p>
            <a:pPr marL="0" indent="0" eaLnBrk="1" fontAlgn="auto" hangingPunct="1">
              <a:spcAft>
                <a:spcPts val="0"/>
              </a:spcAft>
              <a:buClr>
                <a:schemeClr val="tx1">
                  <a:shade val="95000"/>
                </a:schemeClr>
              </a:buClr>
              <a:buFontTx/>
              <a:buNone/>
              <a:defRPr/>
            </a:pPr>
            <a:endParaRPr lang="it-IT" sz="3600" dirty="0" smtClean="0">
              <a:cs typeface="Times New Roman" pitchFamily="18" charset="0"/>
            </a:endParaRPr>
          </a:p>
          <a:p>
            <a:pPr marL="0" indent="0" eaLnBrk="1" fontAlgn="auto" hangingPunct="1">
              <a:spcAft>
                <a:spcPts val="0"/>
              </a:spcAft>
              <a:buClr>
                <a:schemeClr val="tx1">
                  <a:shade val="95000"/>
                </a:schemeClr>
              </a:buClr>
              <a:buFontTx/>
              <a:buNone/>
              <a:defRPr/>
            </a:pPr>
            <a:r>
              <a:rPr lang="it-IT" sz="3600" dirty="0" smtClean="0">
                <a:cs typeface="Times New Roman" pitchFamily="18" charset="0"/>
              </a:rPr>
              <a:t>Purché però:</a:t>
            </a:r>
          </a:p>
          <a:p>
            <a:pPr marL="0" indent="0" eaLnBrk="1" fontAlgn="auto" hangingPunct="1">
              <a:spcAft>
                <a:spcPts val="0"/>
              </a:spcAft>
              <a:buClr>
                <a:schemeClr val="tx1">
                  <a:shade val="95000"/>
                </a:schemeClr>
              </a:buClr>
              <a:buFontTx/>
              <a:buNone/>
              <a:defRPr/>
            </a:pPr>
            <a:endParaRPr lang="it-IT" sz="3600" dirty="0" smtClean="0">
              <a:cs typeface="Times New Roman" pitchFamily="18" charset="0"/>
            </a:endParaRPr>
          </a:p>
          <a:p>
            <a:pPr marL="722313" indent="0" eaLnBrk="1" fontAlgn="auto" hangingPunct="1">
              <a:spcAft>
                <a:spcPts val="0"/>
              </a:spcAft>
              <a:buClr>
                <a:schemeClr val="tx1">
                  <a:shade val="95000"/>
                </a:schemeClr>
              </a:buClr>
              <a:buFontTx/>
              <a:buNone/>
              <a:defRPr/>
            </a:pPr>
            <a:r>
              <a:rPr lang="it-IT" sz="3600" dirty="0" smtClean="0">
                <a:cs typeface="Times New Roman" pitchFamily="18" charset="0"/>
              </a:rPr>
              <a:t>sia usata così come raccomandato nell’obbligatorio </a:t>
            </a:r>
            <a:r>
              <a:rPr lang="it-IT" sz="3600" b="1" i="1" u="sng" dirty="0" smtClean="0">
                <a:cs typeface="Times New Roman" pitchFamily="18" charset="0"/>
              </a:rPr>
              <a:t>libretto di uso e di manutenzione</a:t>
            </a:r>
            <a:r>
              <a:rPr lang="it-IT" sz="3600" b="1" i="1" dirty="0" smtClean="0">
                <a:cs typeface="Times New Roman" pitchFamily="18" charset="0"/>
              </a:rPr>
              <a:t>.</a:t>
            </a:r>
          </a:p>
          <a:p>
            <a:pPr marL="0" indent="0" eaLnBrk="1" fontAlgn="auto" hangingPunct="1">
              <a:spcAft>
                <a:spcPts val="0"/>
              </a:spcAft>
              <a:buClr>
                <a:schemeClr val="tx1">
                  <a:shade val="95000"/>
                </a:schemeClr>
              </a:buClr>
              <a:buFontTx/>
              <a:buNone/>
              <a:defRPr/>
            </a:pPr>
            <a:endParaRPr lang="it-IT" sz="3600" b="1" i="1" dirty="0" smtClean="0">
              <a:cs typeface="Times New Roman" pitchFamily="18" charset="0"/>
            </a:endParaRPr>
          </a:p>
          <a:p>
            <a:pPr marL="0" indent="0" eaLnBrk="1" fontAlgn="auto" hangingPunct="1">
              <a:spcAft>
                <a:spcPts val="0"/>
              </a:spcAft>
              <a:buClr>
                <a:schemeClr val="tx1">
                  <a:shade val="95000"/>
                </a:schemeClr>
              </a:buClr>
              <a:buFontTx/>
              <a:buNone/>
              <a:defRPr/>
            </a:pPr>
            <a:endParaRPr lang="it-IT" sz="3600" b="1" i="1" dirty="0" smtClean="0">
              <a:cs typeface="Times New Roman" pitchFamily="18" charset="0"/>
            </a:endParaRPr>
          </a:p>
          <a:p>
            <a:pPr marL="0" indent="0" eaLnBrk="1" fontAlgn="auto" hangingPunct="1">
              <a:spcAft>
                <a:spcPts val="0"/>
              </a:spcAft>
              <a:buClr>
                <a:schemeClr val="tx1">
                  <a:shade val="95000"/>
                </a:schemeClr>
              </a:buClr>
              <a:buFontTx/>
              <a:buNone/>
              <a:defRPr/>
            </a:pPr>
            <a:endParaRPr lang="it-IT" dirty="0" smtClean="0">
              <a:cs typeface="Times New Roman" pitchFamily="18" charset="0"/>
            </a:endParaRPr>
          </a:p>
          <a:p>
            <a:pPr marL="0" indent="0" eaLnBrk="1" fontAlgn="auto" hangingPunct="1">
              <a:spcAft>
                <a:spcPts val="0"/>
              </a:spcAft>
              <a:buClr>
                <a:schemeClr val="tx1">
                  <a:shade val="95000"/>
                </a:schemeClr>
              </a:buClr>
              <a:buFontTx/>
              <a:buNone/>
              <a:defRPr/>
            </a:pPr>
            <a:endParaRPr lang="it-IT" dirty="0" smtClean="0">
              <a:cs typeface="Times New Roman" pitchFamily="18" charset="0"/>
            </a:endParaRPr>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0114" name="Rectangle 3"/>
          <p:cNvSpPr>
            <a:spLocks noGrp="1" noChangeArrowheads="1"/>
          </p:cNvSpPr>
          <p:nvPr>
            <p:ph idx="1"/>
          </p:nvPr>
        </p:nvSpPr>
        <p:spPr>
          <a:xfrm>
            <a:off x="285750" y="0"/>
            <a:ext cx="8715375" cy="5643563"/>
          </a:xfrm>
        </p:spPr>
        <p:txBody>
          <a:bodyPr/>
          <a:lstStyle/>
          <a:p>
            <a:pPr marL="0" indent="0" eaLnBrk="1" hangingPunct="1"/>
            <a:endParaRPr lang="it-IT" smtClean="0"/>
          </a:p>
          <a:p>
            <a:pPr marL="0" indent="0" eaLnBrk="1" hangingPunct="1">
              <a:buFontTx/>
              <a:buNone/>
            </a:pPr>
            <a:r>
              <a:rPr lang="it-IT" sz="3600" smtClean="0">
                <a:cs typeface="Times New Roman" pitchFamily="18" charset="0"/>
              </a:rPr>
              <a:t>Sulle macchine marcate </a:t>
            </a:r>
            <a:r>
              <a:rPr lang="it-IT" sz="3600" b="1" smtClean="0">
                <a:cs typeface="Times New Roman" pitchFamily="18" charset="0"/>
              </a:rPr>
              <a:t>CE</a:t>
            </a:r>
            <a:r>
              <a:rPr lang="it-IT" sz="3600" smtClean="0">
                <a:cs typeface="Times New Roman" pitchFamily="18" charset="0"/>
              </a:rPr>
              <a:t>, vigila il MdL ed il MAP (oggi Sviluppo Economico).</a:t>
            </a:r>
          </a:p>
          <a:p>
            <a:pPr marL="0" indent="0" eaLnBrk="1" hangingPunct="1">
              <a:buFontTx/>
              <a:buNone/>
            </a:pPr>
            <a:endParaRPr lang="it-IT" sz="3600" smtClean="0">
              <a:cs typeface="Times New Roman" pitchFamily="18" charset="0"/>
            </a:endParaRPr>
          </a:p>
          <a:p>
            <a:pPr marL="0" indent="0" eaLnBrk="1" hangingPunct="1">
              <a:buFontTx/>
              <a:buNone/>
            </a:pPr>
            <a:r>
              <a:rPr lang="it-IT" sz="3600" smtClean="0">
                <a:cs typeface="Times New Roman" pitchFamily="18" charset="0"/>
              </a:rPr>
              <a:t>Una macchina marcata </a:t>
            </a:r>
            <a:r>
              <a:rPr lang="it-IT" sz="3600" b="1" smtClean="0">
                <a:cs typeface="Times New Roman" pitchFamily="18" charset="0"/>
              </a:rPr>
              <a:t>CE</a:t>
            </a:r>
            <a:r>
              <a:rPr lang="it-IT" sz="3600" smtClean="0">
                <a:cs typeface="Times New Roman" pitchFamily="18" charset="0"/>
              </a:rPr>
              <a:t>, che a un controllo venga trovata non rispon-dente alle norme, viene ritirata dallo intero mercato europeo.</a:t>
            </a:r>
          </a:p>
          <a:p>
            <a:pPr marL="0" indent="0" eaLnBrk="1" hangingPunct="1">
              <a:buFontTx/>
              <a:buNone/>
            </a:pPr>
            <a:endParaRPr lang="it-IT" sz="3600" smtClean="0">
              <a:cs typeface="Times New Roman" pitchFamily="18" charset="0"/>
            </a:endParaRPr>
          </a:p>
          <a:p>
            <a:pPr marL="0" indent="0" algn="just" eaLnBrk="1" hangingPunct="1">
              <a:buFontTx/>
              <a:buNone/>
            </a:pPr>
            <a:endParaRPr lang="it-IT" sz="4000" smtClean="0">
              <a:cs typeface="Times New Roman" pitchFamily="18" charset="0"/>
            </a:endParaRPr>
          </a:p>
          <a:p>
            <a:pPr marL="0" indent="0" eaLnBrk="1" hangingPunct="1"/>
            <a:endParaRPr lang="it-IT" sz="3600" smtClean="0"/>
          </a:p>
          <a:p>
            <a:pPr marL="0" indent="0" eaLnBrk="1" hangingPunct="1"/>
            <a:endParaRPr lang="it-IT" smtClean="0"/>
          </a:p>
        </p:txBody>
      </p:sp>
    </p:spTree>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1027"/>
          <p:cNvSpPr>
            <a:spLocks noGrp="1" noChangeArrowheads="1"/>
          </p:cNvSpPr>
          <p:nvPr>
            <p:ph idx="1"/>
          </p:nvPr>
        </p:nvSpPr>
        <p:spPr>
          <a:xfrm>
            <a:off x="0" y="0"/>
            <a:ext cx="9144000" cy="6858000"/>
          </a:xfrm>
        </p:spPr>
        <p:txBody>
          <a:bodyPr>
            <a:normAutofit/>
          </a:bodyPr>
          <a:lstStyle/>
          <a:p>
            <a:pPr marL="0" indent="0" algn="just" eaLnBrk="1" fontAlgn="auto" hangingPunct="1">
              <a:spcAft>
                <a:spcPts val="0"/>
              </a:spcAft>
              <a:buClr>
                <a:schemeClr val="tx1">
                  <a:shade val="95000"/>
                </a:schemeClr>
              </a:buClr>
              <a:buFontTx/>
              <a:buNone/>
              <a:defRPr/>
            </a:pPr>
            <a:r>
              <a:rPr lang="it-IT" sz="4800" dirty="0" smtClean="0">
                <a:cs typeface="Times New Roman" pitchFamily="18" charset="0"/>
              </a:rPr>
              <a:t>     D. </a:t>
            </a:r>
            <a:r>
              <a:rPr lang="it-IT" sz="4800" dirty="0" err="1" smtClean="0">
                <a:cs typeface="Times New Roman" pitchFamily="18" charset="0"/>
              </a:rPr>
              <a:t>Lgs</a:t>
            </a:r>
            <a:r>
              <a:rPr lang="it-IT" sz="4800" dirty="0" smtClean="0">
                <a:cs typeface="Times New Roman" pitchFamily="18" charset="0"/>
              </a:rPr>
              <a:t> 14.08.1996 </a:t>
            </a:r>
            <a:r>
              <a:rPr lang="it-IT" sz="4800" dirty="0" err="1" smtClean="0">
                <a:cs typeface="Times New Roman" pitchFamily="18" charset="0"/>
              </a:rPr>
              <a:t>n°</a:t>
            </a:r>
            <a:r>
              <a:rPr lang="it-IT" sz="4800" dirty="0" smtClean="0">
                <a:cs typeface="Times New Roman" pitchFamily="18" charset="0"/>
              </a:rPr>
              <a:t> 493</a:t>
            </a:r>
          </a:p>
          <a:p>
            <a:pPr marL="0" indent="0" algn="just" eaLnBrk="1" fontAlgn="auto" hangingPunct="1">
              <a:spcAft>
                <a:spcPts val="0"/>
              </a:spcAft>
              <a:buClr>
                <a:schemeClr val="tx1">
                  <a:shade val="95000"/>
                </a:schemeClr>
              </a:buClr>
              <a:buFontTx/>
              <a:buNone/>
              <a:defRPr/>
            </a:pPr>
            <a:endParaRPr lang="it-IT" sz="3600" dirty="0" smtClean="0">
              <a:cs typeface="Times New Roman" pitchFamily="18" charset="0"/>
            </a:endParaRPr>
          </a:p>
          <a:p>
            <a:pPr marL="360363" indent="0" algn="just" eaLnBrk="1" fontAlgn="auto" hangingPunct="1">
              <a:spcAft>
                <a:spcPts val="0"/>
              </a:spcAft>
              <a:buClr>
                <a:schemeClr val="tx1">
                  <a:shade val="95000"/>
                </a:schemeClr>
              </a:buClr>
              <a:buFontTx/>
              <a:buNone/>
              <a:defRPr/>
            </a:pPr>
            <a:r>
              <a:rPr lang="it-IT" sz="3600" dirty="0" smtClean="0">
                <a:latin typeface="Monotype Corsiva" pitchFamily="66" charset="0"/>
                <a:cs typeface="Times New Roman" pitchFamily="18" charset="0"/>
              </a:rPr>
              <a:t>attuazione della Direttiva CEE concernente le prescrizioni minime per la segnaletica di sicurezza e/o di salute nei luoghi di lavoro.</a:t>
            </a:r>
          </a:p>
          <a:p>
            <a:pPr marL="0" indent="0" algn="just" eaLnBrk="1" fontAlgn="auto" hangingPunct="1">
              <a:spcAft>
                <a:spcPts val="0"/>
              </a:spcAft>
              <a:buClr>
                <a:schemeClr val="tx1">
                  <a:shade val="95000"/>
                </a:schemeClr>
              </a:buClr>
              <a:buFontTx/>
              <a:buNone/>
              <a:defRPr/>
            </a:pPr>
            <a:r>
              <a:rPr lang="it-IT" sz="3600" dirty="0" smtClean="0">
                <a:latin typeface="Monotype Corsiva" pitchFamily="66" charset="0"/>
                <a:cs typeface="Times New Roman" pitchFamily="18" charset="0"/>
              </a:rPr>
              <a:t>   </a:t>
            </a:r>
          </a:p>
          <a:p>
            <a:pPr marL="722313" indent="0" eaLnBrk="1" fontAlgn="auto" hangingPunct="1">
              <a:spcAft>
                <a:spcPts val="0"/>
              </a:spcAft>
              <a:buClr>
                <a:schemeClr val="tx1">
                  <a:shade val="95000"/>
                </a:schemeClr>
              </a:buClr>
              <a:buFontTx/>
              <a:buNone/>
              <a:defRPr/>
            </a:pPr>
            <a:r>
              <a:rPr lang="it-IT" sz="3600" dirty="0" smtClean="0">
                <a:cs typeface="Times New Roman" pitchFamily="18" charset="0"/>
              </a:rPr>
              <a:t>Ha fissato la segnaletica da usare nei luoghi di lavoro, per la salvaguardia e la salute dei lavoratori.</a:t>
            </a:r>
          </a:p>
          <a:p>
            <a:pPr marL="0" indent="0" algn="just" eaLnBrk="1" fontAlgn="auto" hangingPunct="1">
              <a:spcAft>
                <a:spcPts val="0"/>
              </a:spcAft>
              <a:buClr>
                <a:schemeClr val="tx1">
                  <a:shade val="95000"/>
                </a:schemeClr>
              </a:buClr>
              <a:buFontTx/>
              <a:buNone/>
              <a:defRPr/>
            </a:pPr>
            <a:endParaRPr lang="it-IT" sz="3600" dirty="0" smtClean="0">
              <a:cs typeface="Times New Roman" pitchFamily="18" charset="0"/>
            </a:endParaRPr>
          </a:p>
          <a:p>
            <a:pPr marL="0" indent="0" algn="just" eaLnBrk="1" fontAlgn="auto" hangingPunct="1">
              <a:spcAft>
                <a:spcPts val="0"/>
              </a:spcAft>
              <a:buClr>
                <a:schemeClr val="tx1">
                  <a:shade val="95000"/>
                </a:schemeClr>
              </a:buClr>
              <a:buFontTx/>
              <a:buNone/>
              <a:defRPr/>
            </a:pPr>
            <a:endParaRPr lang="it-IT" sz="3600" dirty="0" smtClean="0">
              <a:cs typeface="Times New Roman" pitchFamily="18" charset="0"/>
            </a:endParaRPr>
          </a:p>
          <a:p>
            <a:pPr marL="0" indent="0" eaLnBrk="1" fontAlgn="auto" hangingPunct="1">
              <a:spcAft>
                <a:spcPts val="0"/>
              </a:spcAft>
              <a:buClr>
                <a:schemeClr val="tx1">
                  <a:shade val="95000"/>
                </a:schemeClr>
              </a:buClr>
              <a:buFont typeface="Wingdings 2"/>
              <a:buChar char=""/>
              <a:defRPr/>
            </a:pPr>
            <a:endParaRPr lang="it-IT" sz="3600" dirty="0" smtClean="0"/>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2162" name="Rectangle 1027"/>
          <p:cNvSpPr>
            <a:spLocks noGrp="1" noChangeArrowheads="1"/>
          </p:cNvSpPr>
          <p:nvPr>
            <p:ph idx="1"/>
          </p:nvPr>
        </p:nvSpPr>
        <p:spPr>
          <a:xfrm>
            <a:off x="0" y="0"/>
            <a:ext cx="9144000" cy="6858000"/>
          </a:xfrm>
        </p:spPr>
        <p:txBody>
          <a:bodyPr/>
          <a:lstStyle/>
          <a:p>
            <a:pPr algn="ctr" eaLnBrk="1" hangingPunct="1">
              <a:buFontTx/>
              <a:buNone/>
            </a:pPr>
            <a:endParaRPr lang="it-IT" i="1" smtClean="0">
              <a:cs typeface="Times New Roman" pitchFamily="18" charset="0"/>
            </a:endParaRPr>
          </a:p>
          <a:p>
            <a:pPr algn="ctr" eaLnBrk="1" hangingPunct="1">
              <a:buFontTx/>
              <a:buNone/>
            </a:pPr>
            <a:r>
              <a:rPr lang="it-IT" i="1" smtClean="0">
                <a:cs typeface="Times New Roman" pitchFamily="18" charset="0"/>
              </a:rPr>
              <a:t> </a:t>
            </a:r>
            <a:r>
              <a:rPr lang="it-IT" i="1" u="sng" smtClean="0">
                <a:cs typeface="Times New Roman" pitchFamily="18" charset="0"/>
              </a:rPr>
              <a:t>comprende segnali di: </a:t>
            </a:r>
          </a:p>
          <a:p>
            <a:pPr algn="just" eaLnBrk="1" hangingPunct="1">
              <a:buFontTx/>
              <a:buNone/>
            </a:pPr>
            <a:endParaRPr lang="it-IT" smtClean="0">
              <a:cs typeface="Times New Roman" pitchFamily="18" charset="0"/>
            </a:endParaRPr>
          </a:p>
          <a:p>
            <a:pPr algn="just" eaLnBrk="1" hangingPunct="1"/>
            <a:r>
              <a:rPr lang="it-IT" i="1" smtClean="0">
                <a:cs typeface="Times New Roman" pitchFamily="18" charset="0"/>
              </a:rPr>
              <a:t>Informazione                          </a:t>
            </a:r>
            <a:r>
              <a:rPr lang="it-IT" smtClean="0">
                <a:cs typeface="Times New Roman" pitchFamily="18" charset="0"/>
              </a:rPr>
              <a:t>un cartello</a:t>
            </a:r>
          </a:p>
          <a:p>
            <a:pPr algn="just" eaLnBrk="1" hangingPunct="1"/>
            <a:r>
              <a:rPr lang="it-IT" i="1" smtClean="0">
                <a:cs typeface="Times New Roman" pitchFamily="18" charset="0"/>
              </a:rPr>
              <a:t>divieto                                    </a:t>
            </a:r>
            <a:r>
              <a:rPr lang="it-IT" smtClean="0">
                <a:cs typeface="Times New Roman" pitchFamily="18" charset="0"/>
              </a:rPr>
              <a:t>tondo  rosso</a:t>
            </a:r>
          </a:p>
          <a:p>
            <a:pPr algn="just" eaLnBrk="1" hangingPunct="1"/>
            <a:r>
              <a:rPr lang="it-IT" i="1" smtClean="0">
                <a:cs typeface="Times New Roman" pitchFamily="18" charset="0"/>
              </a:rPr>
              <a:t>avvertimento                          </a:t>
            </a:r>
            <a:r>
              <a:rPr lang="it-IT" smtClean="0">
                <a:cs typeface="Times New Roman" pitchFamily="18" charset="0"/>
              </a:rPr>
              <a:t>triangolare giallo              </a:t>
            </a:r>
          </a:p>
          <a:p>
            <a:pPr algn="just" eaLnBrk="1" hangingPunct="1">
              <a:buFontTx/>
              <a:buNone/>
            </a:pPr>
            <a:r>
              <a:rPr lang="it-IT" smtClean="0">
                <a:cs typeface="Times New Roman" pitchFamily="18" charset="0"/>
              </a:rPr>
              <a:t>                                                 o  giallo-arancio</a:t>
            </a:r>
          </a:p>
          <a:p>
            <a:pPr algn="just" eaLnBrk="1" hangingPunct="1"/>
            <a:r>
              <a:rPr lang="it-IT" i="1" smtClean="0">
                <a:cs typeface="Times New Roman" pitchFamily="18" charset="0"/>
              </a:rPr>
              <a:t>prescrizione                           </a:t>
            </a:r>
            <a:r>
              <a:rPr lang="it-IT" smtClean="0">
                <a:cs typeface="Times New Roman" pitchFamily="18" charset="0"/>
              </a:rPr>
              <a:t>tondo azzurro</a:t>
            </a:r>
          </a:p>
          <a:p>
            <a:pPr algn="just" eaLnBrk="1" hangingPunct="1"/>
            <a:r>
              <a:rPr lang="it-IT" i="1" smtClean="0">
                <a:cs typeface="Times New Roman" pitchFamily="18" charset="0"/>
              </a:rPr>
              <a:t>salvataggio o soccorso           </a:t>
            </a:r>
            <a:r>
              <a:rPr lang="it-IT" smtClean="0">
                <a:cs typeface="Times New Roman" pitchFamily="18" charset="0"/>
              </a:rPr>
              <a:t>quadrato o  verde     </a:t>
            </a:r>
          </a:p>
          <a:p>
            <a:pPr algn="just" eaLnBrk="1" hangingPunct="1">
              <a:buFontTx/>
              <a:buNone/>
            </a:pPr>
            <a:r>
              <a:rPr lang="it-IT" smtClean="0">
                <a:cs typeface="Times New Roman" pitchFamily="18" charset="0"/>
              </a:rPr>
              <a:t>                                                rettangolare</a:t>
            </a:r>
          </a:p>
          <a:p>
            <a:pPr eaLnBrk="1" hangingPunct="1"/>
            <a:endParaRPr lang="it-IT" smtClean="0"/>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8786813" cy="6858000"/>
          </a:xfrm>
        </p:spPr>
        <p:txBody>
          <a:bodyPr>
            <a:normAutofit/>
          </a:bodyPr>
          <a:lstStyle/>
          <a:p>
            <a:pPr marL="0" indent="0" algn="just" eaLnBrk="1" fontAlgn="auto" hangingPunct="1">
              <a:spcAft>
                <a:spcPts val="0"/>
              </a:spcAft>
              <a:buClr>
                <a:schemeClr val="tx1">
                  <a:shade val="95000"/>
                </a:schemeClr>
              </a:buClr>
              <a:buFontTx/>
              <a:buNone/>
              <a:defRPr/>
            </a:pPr>
            <a:endParaRPr lang="it-IT" sz="4000" dirty="0" smtClean="0">
              <a:cs typeface="Times New Roman" pitchFamily="18" charset="0"/>
            </a:endParaRPr>
          </a:p>
          <a:p>
            <a:pPr marL="541338" indent="0" algn="just" eaLnBrk="1" fontAlgn="auto" hangingPunct="1">
              <a:spcAft>
                <a:spcPts val="0"/>
              </a:spcAft>
              <a:buClr>
                <a:schemeClr val="tx1">
                  <a:shade val="95000"/>
                </a:schemeClr>
              </a:buClr>
              <a:buFontTx/>
              <a:buNone/>
              <a:defRPr/>
            </a:pPr>
            <a:r>
              <a:rPr lang="it-IT" sz="4000" dirty="0" smtClean="0">
                <a:cs typeface="Times New Roman" pitchFamily="18" charset="0"/>
              </a:rPr>
              <a:t>Il ddl, effettuata la valutazione dei rischi, – se non riesce ad eli-minare, o a non contenere nei limiti alcuni rischi –, fa ricorso alla segnaletica di sicurezza, allo scopo di:</a:t>
            </a:r>
          </a:p>
          <a:p>
            <a:pPr marL="1545336" lvl="4" indent="-182880" algn="just" eaLnBrk="1" fontAlgn="auto" hangingPunct="1">
              <a:spcAft>
                <a:spcPts val="0"/>
              </a:spcAft>
              <a:buFontTx/>
              <a:buNone/>
              <a:defRPr/>
            </a:pPr>
            <a:endParaRPr lang="it-IT" sz="4000" dirty="0" smtClean="0">
              <a:cs typeface="Times New Roman"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457200" y="247650"/>
            <a:ext cx="8229600" cy="2395538"/>
          </a:xfrm>
        </p:spPr>
        <p:txBody>
          <a:bodyPr>
            <a:normAutofit/>
          </a:bodyPr>
          <a:lstStyle/>
          <a:p>
            <a:pPr marL="0" indent="0" algn="ctr" eaLnBrk="1" fontAlgn="auto" hangingPunct="1">
              <a:lnSpc>
                <a:spcPct val="90000"/>
              </a:lnSpc>
              <a:spcAft>
                <a:spcPts val="0"/>
              </a:spcAft>
              <a:buClr>
                <a:schemeClr val="accent3"/>
              </a:buClr>
              <a:buFontTx/>
              <a:buNone/>
              <a:defRPr/>
            </a:pPr>
            <a:r>
              <a:rPr lang="it-IT" dirty="0" smtClean="0"/>
              <a:t>Le stazioni appaltanti stabiliscono</a:t>
            </a:r>
          </a:p>
          <a:p>
            <a:pPr marL="0" indent="0" algn="ctr" eaLnBrk="1" fontAlgn="auto" hangingPunct="1">
              <a:lnSpc>
                <a:spcPct val="90000"/>
              </a:lnSpc>
              <a:spcAft>
                <a:spcPts val="0"/>
              </a:spcAft>
              <a:buClr>
                <a:schemeClr val="accent3"/>
              </a:buClr>
              <a:buFontTx/>
              <a:buNone/>
              <a:defRPr/>
            </a:pPr>
            <a:r>
              <a:rPr lang="it-IT" dirty="0" smtClean="0"/>
              <a:t> a carico delle imprese esecutrici </a:t>
            </a:r>
          </a:p>
          <a:p>
            <a:pPr marL="0" indent="0" algn="ctr" eaLnBrk="1" fontAlgn="auto" hangingPunct="1">
              <a:lnSpc>
                <a:spcPct val="90000"/>
              </a:lnSpc>
              <a:spcAft>
                <a:spcPts val="0"/>
              </a:spcAft>
              <a:buClr>
                <a:schemeClr val="accent3"/>
              </a:buClr>
              <a:buFontTx/>
              <a:buNone/>
              <a:defRPr/>
            </a:pPr>
            <a:r>
              <a:rPr lang="it-IT" dirty="0" smtClean="0"/>
              <a:t>l’obbligo di predisporre, prima dell’inizio dei lavori, il piano delle misure</a:t>
            </a:r>
          </a:p>
          <a:p>
            <a:pPr marL="0" indent="0" algn="ctr" eaLnBrk="1" fontAlgn="auto" hangingPunct="1">
              <a:lnSpc>
                <a:spcPct val="90000"/>
              </a:lnSpc>
              <a:spcAft>
                <a:spcPts val="0"/>
              </a:spcAft>
              <a:buClr>
                <a:schemeClr val="accent3"/>
              </a:buClr>
              <a:buFontTx/>
              <a:buNone/>
              <a:defRPr/>
            </a:pPr>
            <a:r>
              <a:rPr lang="it-IT" dirty="0" smtClean="0"/>
              <a:t> per la sicurezza fisica dei lavoratori.</a:t>
            </a:r>
          </a:p>
          <a:p>
            <a:pPr marL="0" indent="0" algn="ctr" eaLnBrk="1" fontAlgn="auto" hangingPunct="1">
              <a:lnSpc>
                <a:spcPct val="90000"/>
              </a:lnSpc>
              <a:spcAft>
                <a:spcPts val="0"/>
              </a:spcAft>
              <a:buClr>
                <a:schemeClr val="accent3"/>
              </a:buClr>
              <a:buFontTx/>
              <a:buNone/>
              <a:defRPr/>
            </a:pPr>
            <a:endParaRPr lang="it-IT" dirty="0" smtClean="0"/>
          </a:p>
          <a:p>
            <a:pPr marL="0" indent="0" algn="ctr" eaLnBrk="1" fontAlgn="auto" hangingPunct="1">
              <a:lnSpc>
                <a:spcPct val="90000"/>
              </a:lnSpc>
              <a:spcAft>
                <a:spcPts val="0"/>
              </a:spcAft>
              <a:buClr>
                <a:schemeClr val="accent3"/>
              </a:buClr>
              <a:buFontTx/>
              <a:buNone/>
              <a:defRPr/>
            </a:pPr>
            <a:endParaRPr lang="it-IT" dirty="0" smtClean="0"/>
          </a:p>
        </p:txBody>
      </p:sp>
      <p:sp>
        <p:nvSpPr>
          <p:cNvPr id="6" name="Rettangolo 5"/>
          <p:cNvSpPr/>
          <p:nvPr/>
        </p:nvSpPr>
        <p:spPr>
          <a:xfrm>
            <a:off x="357188" y="2841625"/>
            <a:ext cx="8358187" cy="2965450"/>
          </a:xfrm>
          <a:prstGeom prst="rect">
            <a:avLst/>
          </a:prstGeom>
        </p:spPr>
        <p:txBody>
          <a:bodyPr>
            <a:spAutoFit/>
          </a:bodyPr>
          <a:lstStyle/>
          <a:p>
            <a:pPr algn="ctr" fontAlgn="auto">
              <a:lnSpc>
                <a:spcPct val="90000"/>
              </a:lnSpc>
              <a:spcBef>
                <a:spcPts val="400"/>
              </a:spcBef>
              <a:spcAft>
                <a:spcPts val="0"/>
              </a:spcAft>
              <a:buClr>
                <a:schemeClr val="accent3"/>
              </a:buClr>
              <a:buSzPct val="68000"/>
              <a:defRPr/>
            </a:pPr>
            <a:r>
              <a:rPr lang="it-IT" sz="2700" dirty="0">
                <a:latin typeface="+mn-lt"/>
              </a:rPr>
              <a:t>L’affidatario è tenuto a curare il coordinamento </a:t>
            </a:r>
          </a:p>
          <a:p>
            <a:pPr algn="ctr" fontAlgn="auto">
              <a:lnSpc>
                <a:spcPct val="90000"/>
              </a:lnSpc>
              <a:spcBef>
                <a:spcPts val="400"/>
              </a:spcBef>
              <a:spcAft>
                <a:spcPts val="0"/>
              </a:spcAft>
              <a:buClr>
                <a:schemeClr val="accent3"/>
              </a:buClr>
              <a:buSzPct val="68000"/>
              <a:defRPr/>
            </a:pPr>
            <a:r>
              <a:rPr lang="it-IT" sz="2700" dirty="0">
                <a:latin typeface="+mn-lt"/>
              </a:rPr>
              <a:t>di tutte le imprese operanti nel cantiere, </a:t>
            </a:r>
          </a:p>
          <a:p>
            <a:pPr algn="ctr" fontAlgn="auto">
              <a:lnSpc>
                <a:spcPct val="90000"/>
              </a:lnSpc>
              <a:spcBef>
                <a:spcPts val="400"/>
              </a:spcBef>
              <a:spcAft>
                <a:spcPts val="0"/>
              </a:spcAft>
              <a:buClr>
                <a:schemeClr val="accent3"/>
              </a:buClr>
              <a:buSzPct val="68000"/>
              <a:defRPr/>
            </a:pPr>
            <a:r>
              <a:rPr lang="it-IT" sz="2700" dirty="0">
                <a:latin typeface="+mn-lt"/>
              </a:rPr>
              <a:t>al fine di rendere gli specifici piani, </a:t>
            </a:r>
          </a:p>
          <a:p>
            <a:pPr algn="ctr" fontAlgn="auto">
              <a:lnSpc>
                <a:spcPct val="90000"/>
              </a:lnSpc>
              <a:spcBef>
                <a:spcPts val="400"/>
              </a:spcBef>
              <a:spcAft>
                <a:spcPts val="0"/>
              </a:spcAft>
              <a:buClr>
                <a:schemeClr val="accent3"/>
              </a:buClr>
              <a:buSzPct val="68000"/>
              <a:defRPr/>
            </a:pPr>
            <a:r>
              <a:rPr lang="it-IT" sz="2700" dirty="0">
                <a:latin typeface="+mn-lt"/>
              </a:rPr>
              <a:t>redatti dalle imprese subappaltatrici, </a:t>
            </a:r>
          </a:p>
          <a:p>
            <a:pPr algn="ctr" fontAlgn="auto">
              <a:lnSpc>
                <a:spcPct val="90000"/>
              </a:lnSpc>
              <a:spcBef>
                <a:spcPts val="400"/>
              </a:spcBef>
              <a:spcAft>
                <a:spcPts val="0"/>
              </a:spcAft>
              <a:buClr>
                <a:schemeClr val="accent3"/>
              </a:buClr>
              <a:buSzPct val="68000"/>
              <a:defRPr/>
            </a:pPr>
            <a:r>
              <a:rPr lang="it-IT" sz="2700" dirty="0">
                <a:latin typeface="+mn-lt"/>
              </a:rPr>
              <a:t>compatibili tra loro e</a:t>
            </a:r>
          </a:p>
          <a:p>
            <a:pPr algn="ctr" fontAlgn="auto">
              <a:lnSpc>
                <a:spcPct val="90000"/>
              </a:lnSpc>
              <a:spcBef>
                <a:spcPts val="400"/>
              </a:spcBef>
              <a:spcAft>
                <a:spcPts val="0"/>
              </a:spcAft>
              <a:buClr>
                <a:schemeClr val="accent3"/>
              </a:buClr>
              <a:buSzPct val="68000"/>
              <a:defRPr/>
            </a:pPr>
            <a:r>
              <a:rPr lang="it-IT" sz="2700" dirty="0">
                <a:latin typeface="+mn-lt"/>
              </a:rPr>
              <a:t> coerenti con il piano presentato dall’appaltatore. </a:t>
            </a:r>
          </a:p>
        </p:txBody>
      </p:sp>
      <p:sp>
        <p:nvSpPr>
          <p:cNvPr id="7"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4210" name="Rectangle 3"/>
          <p:cNvSpPr>
            <a:spLocks noGrp="1" noChangeArrowheads="1"/>
          </p:cNvSpPr>
          <p:nvPr>
            <p:ph idx="1"/>
          </p:nvPr>
        </p:nvSpPr>
        <p:spPr>
          <a:xfrm>
            <a:off x="0" y="0"/>
            <a:ext cx="9144000" cy="6858000"/>
          </a:xfrm>
        </p:spPr>
        <p:txBody>
          <a:bodyPr/>
          <a:lstStyle/>
          <a:p>
            <a:pPr marL="609600" indent="-609600" eaLnBrk="1" hangingPunct="1"/>
            <a:endParaRPr lang="it-IT" sz="3200" smtClean="0"/>
          </a:p>
          <a:p>
            <a:pPr marL="609600" indent="-609600" eaLnBrk="1" hangingPunct="1">
              <a:buFontTx/>
              <a:buNone/>
            </a:pPr>
            <a:r>
              <a:rPr lang="it-IT" sz="3200" smtClean="0">
                <a:cs typeface="Times New Roman" pitchFamily="18" charset="0"/>
              </a:rPr>
              <a:t> 1)  avvertire di un rischio o di un  pericolo;</a:t>
            </a:r>
          </a:p>
          <a:p>
            <a:pPr marL="609600" indent="-609600" algn="just" eaLnBrk="1" hangingPunct="1">
              <a:buFontTx/>
              <a:buNone/>
            </a:pPr>
            <a:r>
              <a:rPr lang="it-IT" sz="3200" smtClean="0">
                <a:cs typeface="Times New Roman" pitchFamily="18" charset="0"/>
              </a:rPr>
              <a:t> 2) vietare comportamenti da cui potrebbero derivare pericoli;</a:t>
            </a:r>
          </a:p>
          <a:p>
            <a:pPr marL="609600" indent="-609600" eaLnBrk="1" hangingPunct="1">
              <a:buFontTx/>
              <a:buNone/>
            </a:pPr>
            <a:r>
              <a:rPr lang="it-IT" sz="3200" smtClean="0">
                <a:cs typeface="Times New Roman" pitchFamily="18" charset="0"/>
              </a:rPr>
              <a:t>3) prescrivere determinati comportamenti al fine  di scongiurare eventuali pericoli; </a:t>
            </a:r>
          </a:p>
          <a:p>
            <a:pPr marL="609600" indent="-609600" algn="just" eaLnBrk="1" hangingPunct="1">
              <a:buFontTx/>
              <a:buNone/>
            </a:pPr>
            <a:r>
              <a:rPr lang="it-IT" sz="3200" smtClean="0">
                <a:cs typeface="Times New Roman" pitchFamily="18" charset="0"/>
              </a:rPr>
              <a:t>4) fornire indicazioni relative alle uscite di sicurezza, ai mezzi di soccorso, e di salvataggio;</a:t>
            </a:r>
          </a:p>
          <a:p>
            <a:pPr marL="609600" indent="-609600" eaLnBrk="1" hangingPunct="1">
              <a:buFontTx/>
              <a:buNone/>
            </a:pPr>
            <a:endParaRPr lang="it-IT" sz="3600" smtClean="0"/>
          </a:p>
          <a:p>
            <a:pPr marL="609600" indent="-609600" eaLnBrk="1" hangingPunct="1"/>
            <a:endParaRPr lang="it-IT" sz="3600" smtClean="0"/>
          </a:p>
        </p:txBody>
      </p:sp>
    </p:spTree>
  </p:cSld>
  <p:clrMapOvr>
    <a:masterClrMapping/>
  </p:clrMapOvr>
  <p:transition>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5234" name="Rectangle 3"/>
          <p:cNvSpPr>
            <a:spLocks noGrp="1" noChangeArrowheads="1"/>
          </p:cNvSpPr>
          <p:nvPr>
            <p:ph idx="1"/>
          </p:nvPr>
        </p:nvSpPr>
        <p:spPr>
          <a:xfrm>
            <a:off x="0" y="0"/>
            <a:ext cx="9144000" cy="6858000"/>
          </a:xfrm>
        </p:spPr>
        <p:txBody>
          <a:bodyPr/>
          <a:lstStyle/>
          <a:p>
            <a:pPr algn="ctr" eaLnBrk="1" hangingPunct="1">
              <a:buFont typeface="Wingdings 2" pitchFamily="18" charset="2"/>
              <a:buNone/>
            </a:pPr>
            <a:r>
              <a:rPr lang="it-IT" sz="4800" smtClean="0">
                <a:cs typeface="Times New Roman" pitchFamily="18" charset="0"/>
              </a:rPr>
              <a:t>D.Lgs 27 luglio 1999, n° 271</a:t>
            </a:r>
          </a:p>
          <a:p>
            <a:pPr algn="just" eaLnBrk="1" hangingPunct="1"/>
            <a:endParaRPr lang="it-IT" sz="4000" smtClean="0">
              <a:cs typeface="Times New Roman" pitchFamily="18" charset="0"/>
            </a:endParaRPr>
          </a:p>
          <a:p>
            <a:pPr algn="just" eaLnBrk="1" hangingPunct="1">
              <a:buFontTx/>
              <a:buNone/>
            </a:pPr>
            <a:r>
              <a:rPr lang="it-IT" smtClean="0">
                <a:cs typeface="Times New Roman" pitchFamily="18" charset="0"/>
              </a:rPr>
              <a:t>   </a:t>
            </a:r>
            <a:r>
              <a:rPr lang="it-IT" sz="4000" smtClean="0">
                <a:cs typeface="Times New Roman" pitchFamily="18" charset="0"/>
              </a:rPr>
              <a:t>adeguamento della normativa di sicurezza e salute dei lavoratori marittimi a bordo delle navi mer-cantili da pesca nazionali, ex leg-ge 31 dicembre 1998 n° 485.</a:t>
            </a:r>
          </a:p>
          <a:p>
            <a:pPr eaLnBrk="1" hangingPunct="1">
              <a:buFontTx/>
              <a:buNone/>
            </a:pPr>
            <a:endParaRPr lang="it-IT" smtClean="0"/>
          </a:p>
        </p:txBody>
      </p:sp>
    </p:spTree>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6258" name="Rectangle 3"/>
          <p:cNvSpPr>
            <a:spLocks noGrp="1" noChangeArrowheads="1"/>
          </p:cNvSpPr>
          <p:nvPr>
            <p:ph idx="1"/>
          </p:nvPr>
        </p:nvSpPr>
        <p:spPr>
          <a:xfrm>
            <a:off x="0" y="0"/>
            <a:ext cx="9144000" cy="6858000"/>
          </a:xfrm>
        </p:spPr>
        <p:txBody>
          <a:bodyPr/>
          <a:lstStyle/>
          <a:p>
            <a:pPr algn="ctr" eaLnBrk="1" hangingPunct="1">
              <a:buFont typeface="Wingdings 2" pitchFamily="18" charset="2"/>
              <a:buNone/>
            </a:pPr>
            <a:r>
              <a:rPr lang="it-IT" sz="4800" smtClean="0">
                <a:cs typeface="Times New Roman" pitchFamily="18" charset="0"/>
              </a:rPr>
              <a:t>D.Lgs 27 luglio 1999, n° 272</a:t>
            </a:r>
          </a:p>
          <a:p>
            <a:pPr algn="just" eaLnBrk="1" hangingPunct="1">
              <a:buFontTx/>
              <a:buNone/>
            </a:pPr>
            <a:r>
              <a:rPr lang="it-IT" sz="4800" smtClean="0">
                <a:cs typeface="Times New Roman" pitchFamily="18" charset="0"/>
              </a:rPr>
              <a:t>   </a:t>
            </a:r>
          </a:p>
          <a:p>
            <a:pPr algn="just" eaLnBrk="1" hangingPunct="1">
              <a:buFontTx/>
              <a:buNone/>
            </a:pPr>
            <a:r>
              <a:rPr lang="it-IT" smtClean="0">
                <a:cs typeface="Times New Roman" pitchFamily="18" charset="0"/>
              </a:rPr>
              <a:t>   </a:t>
            </a:r>
            <a:r>
              <a:rPr lang="it-IT" sz="3200" smtClean="0">
                <a:cs typeface="Times New Roman" pitchFamily="18" charset="0"/>
              </a:rPr>
              <a:t>adeguamento della normativa sulla sicu-rezza e salute dei lavoratori nell’esple-tamento di operazioni e servizi portuali, nonché di operazioni di manutenzione, ri-parazione e trasformazione delle navi in ambito portuale, a norma della legge 31 dicembre 1998, n° 485.</a:t>
            </a:r>
          </a:p>
          <a:p>
            <a:pPr algn="just" eaLnBrk="1" hangingPunct="1">
              <a:buFontTx/>
              <a:buNone/>
            </a:pPr>
            <a:endParaRPr lang="it-IT" smtClean="0">
              <a:cs typeface="Times New Roman" pitchFamily="18" charset="0"/>
            </a:endParaRPr>
          </a:p>
          <a:p>
            <a:pPr eaLnBrk="1" hangingPunct="1"/>
            <a:endParaRPr lang="it-IT" smtClean="0"/>
          </a:p>
        </p:txBody>
      </p:sp>
    </p:spTree>
  </p:cSld>
  <p:clrMapOvr>
    <a:masterClrMapping/>
  </p:clrMapOvr>
  <p:transition>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9144000" cy="6858000"/>
          </a:xfrm>
        </p:spPr>
        <p:txBody>
          <a:bodyPr>
            <a:normAutofit/>
          </a:bodyPr>
          <a:lstStyle/>
          <a:p>
            <a:pPr marL="320040" indent="-320040" algn="just" eaLnBrk="1" fontAlgn="auto" hangingPunct="1">
              <a:spcAft>
                <a:spcPts val="0"/>
              </a:spcAft>
              <a:buClr>
                <a:schemeClr val="tx1">
                  <a:shade val="95000"/>
                </a:schemeClr>
              </a:buClr>
              <a:buFont typeface="Wingdings 2" pitchFamily="18" charset="2"/>
              <a:buNone/>
              <a:defRPr/>
            </a:pPr>
            <a:endParaRPr lang="it-IT" sz="4000" dirty="0" smtClean="0">
              <a:cs typeface="Times New Roman" pitchFamily="18" charset="0"/>
            </a:endParaRPr>
          </a:p>
          <a:p>
            <a:pPr marL="320040" indent="-7938" algn="just" eaLnBrk="1" fontAlgn="auto" hangingPunct="1">
              <a:spcAft>
                <a:spcPts val="0"/>
              </a:spcAft>
              <a:buClr>
                <a:schemeClr val="tx1">
                  <a:shade val="95000"/>
                </a:schemeClr>
              </a:buClr>
              <a:buFont typeface="Wingdings 2" pitchFamily="18" charset="2"/>
              <a:buNone/>
              <a:defRPr/>
            </a:pPr>
            <a:r>
              <a:rPr lang="it-IT" sz="4400" dirty="0" err="1" smtClean="0">
                <a:cs typeface="Times New Roman" pitchFamily="18" charset="0"/>
              </a:rPr>
              <a:t>D.Lgs</a:t>
            </a:r>
            <a:r>
              <a:rPr lang="it-IT" sz="4400" dirty="0" smtClean="0">
                <a:cs typeface="Times New Roman" pitchFamily="18" charset="0"/>
              </a:rPr>
              <a:t> 17 agosto 1999, </a:t>
            </a:r>
            <a:r>
              <a:rPr lang="it-IT" sz="4400" dirty="0" err="1" smtClean="0">
                <a:cs typeface="Times New Roman" pitchFamily="18" charset="0"/>
              </a:rPr>
              <a:t>n°</a:t>
            </a:r>
            <a:r>
              <a:rPr lang="it-IT" sz="4400" dirty="0" smtClean="0">
                <a:cs typeface="Times New Roman" pitchFamily="18" charset="0"/>
              </a:rPr>
              <a:t> 298</a:t>
            </a:r>
          </a:p>
          <a:p>
            <a:pPr marL="320040" indent="-7938" algn="just" eaLnBrk="1" fontAlgn="auto" hangingPunct="1">
              <a:spcAft>
                <a:spcPts val="0"/>
              </a:spcAft>
              <a:buClr>
                <a:schemeClr val="tx1">
                  <a:shade val="95000"/>
                </a:schemeClr>
              </a:buClr>
              <a:buFont typeface="Wingdings 2" pitchFamily="18" charset="2"/>
              <a:buNone/>
              <a:defRPr/>
            </a:pPr>
            <a:endParaRPr lang="it-IT" sz="4000" dirty="0" smtClean="0">
              <a:cs typeface="Times New Roman" pitchFamily="18" charset="0"/>
            </a:endParaRPr>
          </a:p>
          <a:p>
            <a:pPr marL="360363" indent="0" algn="just" eaLnBrk="1" fontAlgn="auto" hangingPunct="1">
              <a:spcAft>
                <a:spcPts val="0"/>
              </a:spcAft>
              <a:buClr>
                <a:schemeClr val="tx1">
                  <a:shade val="95000"/>
                </a:schemeClr>
              </a:buClr>
              <a:buFont typeface="Wingdings 2" pitchFamily="18" charset="2"/>
              <a:buNone/>
              <a:defRPr/>
            </a:pPr>
            <a:r>
              <a:rPr lang="it-IT" sz="4000" dirty="0" smtClean="0">
                <a:cs typeface="Times New Roman" pitchFamily="18" charset="0"/>
              </a:rPr>
              <a:t>attuazione della Direttiva CE, relativa alle prescrizioni minime di sicurezza e di salute per il lavoro a bordo delle navi da pesca.</a:t>
            </a:r>
          </a:p>
          <a:p>
            <a:pPr marL="320040" indent="-320040" algn="just" eaLnBrk="1" fontAlgn="auto" hangingPunct="1">
              <a:spcAft>
                <a:spcPts val="0"/>
              </a:spcAft>
              <a:buClr>
                <a:schemeClr val="tx1">
                  <a:shade val="95000"/>
                </a:schemeClr>
              </a:buClr>
              <a:buFontTx/>
              <a:buNone/>
              <a:defRPr/>
            </a:pPr>
            <a:endParaRPr lang="it-IT" sz="4400" dirty="0" smtClean="0">
              <a:cs typeface="Times New Roman" pitchFamily="18" charset="0"/>
            </a:endParaRPr>
          </a:p>
          <a:p>
            <a:pPr marL="320040" indent="-320040" eaLnBrk="1" fontAlgn="auto" hangingPunct="1">
              <a:spcAft>
                <a:spcPts val="0"/>
              </a:spcAft>
              <a:buClr>
                <a:schemeClr val="tx1">
                  <a:shade val="95000"/>
                </a:schemeClr>
              </a:buClr>
              <a:buFont typeface="Wingdings"/>
              <a:buChar char=""/>
              <a:defRPr/>
            </a:pPr>
            <a:endParaRPr lang="it-IT" dirty="0" smtClean="0"/>
          </a:p>
        </p:txBody>
      </p:sp>
    </p:spTree>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98306" name="Rectangle 3"/>
          <p:cNvSpPr>
            <a:spLocks noGrp="1" noChangeArrowheads="1"/>
          </p:cNvSpPr>
          <p:nvPr>
            <p:ph idx="1"/>
          </p:nvPr>
        </p:nvSpPr>
        <p:spPr>
          <a:xfrm>
            <a:off x="0" y="0"/>
            <a:ext cx="9144000" cy="6858000"/>
          </a:xfrm>
        </p:spPr>
        <p:txBody>
          <a:bodyPr/>
          <a:lstStyle/>
          <a:p>
            <a:pPr marL="0" indent="0" algn="ctr" eaLnBrk="1" hangingPunct="1">
              <a:buFontTx/>
              <a:buNone/>
            </a:pPr>
            <a:endParaRPr lang="it-IT" sz="4000" b="1" u="sng" smtClean="0">
              <a:cs typeface="Times New Roman" pitchFamily="18" charset="0"/>
            </a:endParaRPr>
          </a:p>
          <a:p>
            <a:pPr marL="0" indent="0" algn="ctr" eaLnBrk="1" hangingPunct="1">
              <a:buFontTx/>
              <a:buNone/>
            </a:pPr>
            <a:r>
              <a:rPr lang="it-IT" sz="4000" b="1" u="sng" smtClean="0">
                <a:cs typeface="Times New Roman" pitchFamily="18" charset="0"/>
              </a:rPr>
              <a:t>VIGILANZA</a:t>
            </a:r>
            <a:endParaRPr lang="it-IT" sz="4000" smtClean="0">
              <a:cs typeface="Times New Roman" pitchFamily="18" charset="0"/>
            </a:endParaRPr>
          </a:p>
          <a:p>
            <a:pPr marL="0" indent="0" algn="just" eaLnBrk="1" hangingPunct="1">
              <a:buFontTx/>
              <a:buNone/>
            </a:pPr>
            <a:r>
              <a:rPr lang="it-IT" sz="4000" smtClean="0">
                <a:cs typeface="Times New Roman" pitchFamily="18" charset="0"/>
              </a:rPr>
              <a:t>  </a:t>
            </a:r>
          </a:p>
          <a:p>
            <a:pPr marL="0" indent="0" algn="just" eaLnBrk="1" hangingPunct="1">
              <a:buFontTx/>
              <a:buNone/>
            </a:pPr>
            <a:r>
              <a:rPr lang="it-IT" sz="3600" smtClean="0">
                <a:cs typeface="Times New Roman" pitchFamily="18" charset="0"/>
              </a:rPr>
              <a:t>Ispezione, con i poteri di P.G., effettuata nei luoghi di lavoro – a seguito di: richiesta dell’A.G., esposti, iniziativa dell’Organo di Vigilanza – tesa a veri-ficare il rispetto della normativa antin-fortunistica.</a:t>
            </a:r>
          </a:p>
          <a:p>
            <a:pPr marL="0" indent="0" algn="just" eaLnBrk="1" hangingPunct="1"/>
            <a:endParaRPr lang="it-IT" sz="3600" smtClean="0">
              <a:cs typeface="Times New Roman" pitchFamily="18" charset="0"/>
            </a:endParaRPr>
          </a:p>
          <a:p>
            <a:pPr marL="0" indent="0" eaLnBrk="1" hangingPunct="1"/>
            <a:endParaRPr lang="it-IT" smtClean="0"/>
          </a:p>
        </p:txBody>
      </p:sp>
    </p:spTree>
  </p:cSld>
  <p:clrMapOvr>
    <a:masterClrMapping/>
  </p:clrMapOvr>
  <p:transition>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Rectangle 3"/>
          <p:cNvSpPr>
            <a:spLocks noGrp="1" noChangeArrowheads="1"/>
          </p:cNvSpPr>
          <p:nvPr>
            <p:ph idx="1"/>
          </p:nvPr>
        </p:nvSpPr>
        <p:spPr>
          <a:xfrm>
            <a:off x="0" y="0"/>
            <a:ext cx="8715375" cy="6858000"/>
          </a:xfrm>
        </p:spPr>
        <p:txBody>
          <a:bodyPr>
            <a:normAutofit/>
          </a:bodyPr>
          <a:lstStyle/>
          <a:p>
            <a:pPr marL="548640" indent="-411480" algn="just" eaLnBrk="1" fontAlgn="auto" hangingPunct="1">
              <a:lnSpc>
                <a:spcPct val="90000"/>
              </a:lnSpc>
              <a:spcAft>
                <a:spcPts val="0"/>
              </a:spcAft>
              <a:buClr>
                <a:schemeClr val="tx1">
                  <a:shade val="95000"/>
                </a:schemeClr>
              </a:buClr>
              <a:buFont typeface="Wingdings 2"/>
              <a:buChar char=""/>
              <a:defRPr/>
            </a:pPr>
            <a:endParaRPr lang="it-IT" dirty="0" smtClean="0">
              <a:cs typeface="Times New Roman" pitchFamily="18" charset="0"/>
            </a:endParaRPr>
          </a:p>
          <a:p>
            <a:pPr marL="548640" indent="41275" algn="just" eaLnBrk="1" fontAlgn="auto" hangingPunct="1">
              <a:lnSpc>
                <a:spcPct val="90000"/>
              </a:lnSpc>
              <a:spcAft>
                <a:spcPts val="0"/>
              </a:spcAft>
              <a:buClr>
                <a:schemeClr val="tx1">
                  <a:shade val="95000"/>
                </a:schemeClr>
              </a:buClr>
              <a:buFont typeface="Wingdings" pitchFamily="2" charset="2"/>
              <a:buNone/>
              <a:defRPr/>
            </a:pPr>
            <a:r>
              <a:rPr lang="it-IT" sz="2800" dirty="0" smtClean="0">
                <a:cs typeface="Times New Roman" pitchFamily="18" charset="0"/>
              </a:rPr>
              <a:t>Il Decreto Legislativo 19.12.1994 </a:t>
            </a:r>
            <a:r>
              <a:rPr lang="it-IT" sz="2800" dirty="0" err="1" smtClean="0">
                <a:cs typeface="Times New Roman" pitchFamily="18" charset="0"/>
              </a:rPr>
              <a:t>n°</a:t>
            </a:r>
            <a:r>
              <a:rPr lang="it-IT" sz="2800" dirty="0" smtClean="0">
                <a:cs typeface="Times New Roman" pitchFamily="18" charset="0"/>
              </a:rPr>
              <a:t> 758  ha modificato la disciplina sanzionatoria in materia di lavoro:</a:t>
            </a:r>
          </a:p>
          <a:p>
            <a:pPr marL="548640" indent="41275" algn="just" eaLnBrk="1" fontAlgn="auto" hangingPunct="1">
              <a:lnSpc>
                <a:spcPct val="90000"/>
              </a:lnSpc>
              <a:spcAft>
                <a:spcPts val="0"/>
              </a:spcAft>
              <a:buClr>
                <a:schemeClr val="tx1">
                  <a:shade val="95000"/>
                </a:schemeClr>
              </a:buClr>
              <a:buFont typeface="Wingdings 2"/>
              <a:buChar char=""/>
              <a:defRPr/>
            </a:pPr>
            <a:endParaRPr lang="it-IT" sz="2800" dirty="0" smtClean="0">
              <a:cs typeface="Times New Roman" pitchFamily="18" charset="0"/>
            </a:endParaRPr>
          </a:p>
          <a:p>
            <a:pPr marL="548640" indent="41275" algn="just" eaLnBrk="1" fontAlgn="auto" hangingPunct="1">
              <a:lnSpc>
                <a:spcPct val="90000"/>
              </a:lnSpc>
              <a:spcAft>
                <a:spcPts val="0"/>
              </a:spcAft>
              <a:buClr>
                <a:schemeClr val="tx1">
                  <a:shade val="95000"/>
                </a:schemeClr>
              </a:buClr>
              <a:buFont typeface="Wingdings" pitchFamily="2" charset="2"/>
              <a:buNone/>
              <a:defRPr/>
            </a:pPr>
            <a:r>
              <a:rPr lang="it-IT" sz="2800" dirty="0" smtClean="0">
                <a:cs typeface="Times New Roman" pitchFamily="18" charset="0"/>
              </a:rPr>
              <a:t>capo 1: </a:t>
            </a:r>
          </a:p>
          <a:p>
            <a:pPr marL="548640" indent="41275" algn="just" eaLnBrk="1" fontAlgn="auto" hangingPunct="1">
              <a:lnSpc>
                <a:spcPct val="90000"/>
              </a:lnSpc>
              <a:spcAft>
                <a:spcPts val="0"/>
              </a:spcAft>
              <a:buClr>
                <a:schemeClr val="tx1">
                  <a:shade val="95000"/>
                </a:schemeClr>
              </a:buClr>
              <a:buFont typeface="Wingdings 2" pitchFamily="18" charset="2"/>
              <a:buNone/>
              <a:defRPr/>
            </a:pPr>
            <a:endParaRPr lang="it-IT" sz="2800" dirty="0" smtClean="0">
              <a:cs typeface="Times New Roman" pitchFamily="18" charset="0"/>
            </a:endParaRPr>
          </a:p>
          <a:p>
            <a:pPr marL="548640" indent="41275" algn="just" eaLnBrk="1" fontAlgn="auto" hangingPunct="1">
              <a:lnSpc>
                <a:spcPct val="90000"/>
              </a:lnSpc>
              <a:spcAft>
                <a:spcPts val="0"/>
              </a:spcAft>
              <a:buClr>
                <a:schemeClr val="tx1">
                  <a:shade val="95000"/>
                </a:schemeClr>
              </a:buClr>
              <a:buFont typeface="Wingdings" pitchFamily="2" charset="2"/>
              <a:buNone/>
              <a:defRPr/>
            </a:pPr>
            <a:r>
              <a:rPr lang="it-IT" sz="2800" dirty="0" smtClean="0">
                <a:cs typeface="Times New Roman" pitchFamily="18" charset="0"/>
              </a:rPr>
              <a:t>I reati per violazioni di competenza dello ispettorato del lavoro (contratti di lavoro, straordinario, orario di lavoro, riposo dome-nicale e settimanale, ecc.) vengono trasfor-mati in </a:t>
            </a:r>
            <a:r>
              <a:rPr lang="it-IT" sz="2800" b="1" dirty="0" smtClean="0">
                <a:cs typeface="Times New Roman" pitchFamily="18" charset="0"/>
              </a:rPr>
              <a:t>illeciti amministrativi</a:t>
            </a:r>
            <a:r>
              <a:rPr lang="it-IT" sz="2800" dirty="0" smtClean="0">
                <a:cs typeface="Times New Roman" pitchFamily="18" charset="0"/>
              </a:rPr>
              <a:t>, e quindi sot-tratti alla competenza dell’A.G. </a:t>
            </a:r>
          </a:p>
          <a:p>
            <a:pPr marL="548640" indent="-411480" eaLnBrk="1" fontAlgn="auto" hangingPunct="1">
              <a:lnSpc>
                <a:spcPct val="90000"/>
              </a:lnSpc>
              <a:spcAft>
                <a:spcPts val="0"/>
              </a:spcAft>
              <a:buClr>
                <a:schemeClr val="tx1">
                  <a:shade val="95000"/>
                </a:schemeClr>
              </a:buClr>
              <a:buFontTx/>
              <a:buNone/>
              <a:defRPr/>
            </a:pPr>
            <a:endParaRPr lang="it-IT" sz="2800" dirty="0" smtClean="0"/>
          </a:p>
        </p:txBody>
      </p:sp>
    </p:spTree>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0354" name="Rectangle 3"/>
          <p:cNvSpPr>
            <a:spLocks noGrp="1" noChangeArrowheads="1"/>
          </p:cNvSpPr>
          <p:nvPr>
            <p:ph idx="1"/>
          </p:nvPr>
        </p:nvSpPr>
        <p:spPr>
          <a:xfrm>
            <a:off x="0" y="0"/>
            <a:ext cx="9144000" cy="6858000"/>
          </a:xfrm>
        </p:spPr>
        <p:txBody>
          <a:bodyPr/>
          <a:lstStyle/>
          <a:p>
            <a:pPr marL="0" indent="0" algn="just" eaLnBrk="1" hangingPunct="1">
              <a:buFontTx/>
              <a:buNone/>
            </a:pPr>
            <a:r>
              <a:rPr lang="it-IT" smtClean="0">
                <a:cs typeface="Times New Roman" pitchFamily="18" charset="0"/>
              </a:rPr>
              <a:t>               capo 2:       </a:t>
            </a:r>
            <a:r>
              <a:rPr lang="it-IT" b="1" i="1" u="sng" smtClean="0">
                <a:cs typeface="Times New Roman" pitchFamily="18" charset="0"/>
              </a:rPr>
              <a:t>art. 19</a:t>
            </a:r>
          </a:p>
          <a:p>
            <a:pPr marL="0" indent="0" algn="just" eaLnBrk="1" hangingPunct="1"/>
            <a:endParaRPr lang="it-IT" smtClean="0">
              <a:cs typeface="Times New Roman" pitchFamily="18" charset="0"/>
            </a:endParaRPr>
          </a:p>
          <a:p>
            <a:pPr marL="0" indent="0" algn="just" eaLnBrk="1" hangingPunct="1">
              <a:buFontTx/>
              <a:buNone/>
            </a:pPr>
            <a:r>
              <a:rPr lang="it-IT" smtClean="0">
                <a:cs typeface="Times New Roman" pitchFamily="18" charset="0"/>
              </a:rPr>
              <a:t>Modalità per estinguere le contravvenzioni in materia di sicurezza ed igiene del lavoro.</a:t>
            </a:r>
          </a:p>
          <a:p>
            <a:pPr marL="0" indent="0" algn="just" eaLnBrk="1" hangingPunct="1">
              <a:buFontTx/>
              <a:buNone/>
            </a:pPr>
            <a:endParaRPr lang="it-IT" smtClean="0">
              <a:cs typeface="Times New Roman" pitchFamily="18" charset="0"/>
            </a:endParaRPr>
          </a:p>
          <a:p>
            <a:pPr marL="0" indent="0" algn="just" eaLnBrk="1" hangingPunct="1">
              <a:buFontTx/>
              <a:buNone/>
            </a:pPr>
            <a:r>
              <a:rPr lang="it-IT" smtClean="0">
                <a:cs typeface="Times New Roman" pitchFamily="18" charset="0"/>
              </a:rPr>
              <a:t>le contravvenzioni estinte sono quelle correlate ai  reati in materia di igiene e sicurezza del lavoro puniti con la </a:t>
            </a:r>
            <a:r>
              <a:rPr lang="it-IT" b="1" smtClean="0">
                <a:cs typeface="Times New Roman" pitchFamily="18" charset="0"/>
              </a:rPr>
              <a:t>pena dell’arresto o dell’ammenda</a:t>
            </a:r>
            <a:r>
              <a:rPr lang="it-IT" smtClean="0">
                <a:cs typeface="Times New Roman" pitchFamily="18" charset="0"/>
              </a:rPr>
              <a:t>, indicati nell’allegato 1 della legge.</a:t>
            </a:r>
          </a:p>
          <a:p>
            <a:pPr marL="0" indent="0" algn="just" eaLnBrk="1" hangingPunct="1">
              <a:buFontTx/>
              <a:buNone/>
            </a:pPr>
            <a:endParaRPr lang="it-IT" smtClean="0">
              <a:cs typeface="Times New Roman" pitchFamily="18" charset="0"/>
            </a:endParaRPr>
          </a:p>
          <a:p>
            <a:pPr marL="0" indent="0" eaLnBrk="1" hangingPunct="1">
              <a:buFontTx/>
              <a:buNone/>
            </a:pPr>
            <a:endParaRPr lang="it-IT" smtClean="0"/>
          </a:p>
        </p:txBody>
      </p:sp>
    </p:spTree>
  </p:cSld>
  <p:clrMapOvr>
    <a:masterClrMapping/>
  </p:clrMapOvr>
  <p:transition>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1378" name="Rectangle 2"/>
          <p:cNvSpPr>
            <a:spLocks noGrp="1" noChangeArrowheads="1"/>
          </p:cNvSpPr>
          <p:nvPr>
            <p:ph idx="1"/>
          </p:nvPr>
        </p:nvSpPr>
        <p:spPr>
          <a:xfrm>
            <a:off x="0" y="0"/>
            <a:ext cx="9144000" cy="6858000"/>
          </a:xfrm>
        </p:spPr>
        <p:txBody>
          <a:bodyPr/>
          <a:lstStyle/>
          <a:p>
            <a:pPr marL="0" indent="0" algn="just" eaLnBrk="1" hangingPunct="1">
              <a:buFontTx/>
              <a:buNone/>
            </a:pPr>
            <a:endParaRPr lang="it-IT" smtClean="0">
              <a:cs typeface="Times New Roman" pitchFamily="18" charset="0"/>
            </a:endParaRPr>
          </a:p>
          <a:p>
            <a:pPr marL="0" indent="0" algn="just" eaLnBrk="1" hangingPunct="1">
              <a:buFontTx/>
              <a:buNone/>
            </a:pPr>
            <a:r>
              <a:rPr lang="it-IT" sz="3600" smtClean="0">
                <a:cs typeface="Times New Roman" pitchFamily="18" charset="0"/>
              </a:rPr>
              <a:t>viene stabilito che l’OdV è il personale UPG, individuato  così come indicato dall’art. 21 della Legge 833/78 (Riforma Sanitaria) – cioè  l’ASL (SPISAL o SMIL) – e che solo questo personale  può impartire la prescrizione;</a:t>
            </a:r>
          </a:p>
          <a:p>
            <a:pPr marL="0" indent="0" algn="just" eaLnBrk="1" hangingPunct="1">
              <a:buFontTx/>
              <a:buNone/>
            </a:pPr>
            <a:endParaRPr lang="it-IT" sz="3600" smtClean="0">
              <a:cs typeface="Times New Roman" pitchFamily="18" charset="0"/>
            </a:endParaRPr>
          </a:p>
          <a:p>
            <a:pPr marL="0" indent="0" algn="just" eaLnBrk="1" hangingPunct="1">
              <a:buFontTx/>
              <a:buNone/>
            </a:pPr>
            <a:r>
              <a:rPr lang="it-IT" sz="3600" smtClean="0">
                <a:cs typeface="Times New Roman" pitchFamily="18" charset="0"/>
              </a:rPr>
              <a:t>…………a parte, limitati altri soggetti.</a:t>
            </a:r>
          </a:p>
          <a:p>
            <a:pPr marL="0" indent="0" algn="just" eaLnBrk="1" hangingPunct="1">
              <a:buFontTx/>
              <a:buNone/>
            </a:pPr>
            <a:endParaRPr lang="it-IT" sz="3600" smtClean="0"/>
          </a:p>
          <a:p>
            <a:pPr marL="0" indent="0" algn="just" eaLnBrk="1" hangingPunct="1">
              <a:buFontTx/>
              <a:buNone/>
            </a:pPr>
            <a:endParaRPr lang="it-IT" smtClean="0"/>
          </a:p>
        </p:txBody>
      </p:sp>
    </p:spTree>
  </p:cSld>
  <p:clrMapOvr>
    <a:masterClrMapping/>
  </p:clrMapOvr>
  <p:transition>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2402" name="Rectangle 3"/>
          <p:cNvSpPr>
            <a:spLocks noGrp="1" noChangeArrowheads="1"/>
          </p:cNvSpPr>
          <p:nvPr>
            <p:ph idx="1"/>
          </p:nvPr>
        </p:nvSpPr>
        <p:spPr>
          <a:xfrm>
            <a:off x="0" y="642938"/>
            <a:ext cx="9144000" cy="5715000"/>
          </a:xfrm>
        </p:spPr>
        <p:txBody>
          <a:bodyPr/>
          <a:lstStyle/>
          <a:p>
            <a:pPr marL="0" indent="0" algn="just" eaLnBrk="1" hangingPunct="1">
              <a:buFontTx/>
              <a:buNone/>
            </a:pPr>
            <a:endParaRPr lang="it-IT" sz="4000" b="1" u="sng" smtClean="0">
              <a:cs typeface="Times New Roman" pitchFamily="18" charset="0"/>
            </a:endParaRPr>
          </a:p>
          <a:p>
            <a:pPr marL="0" indent="0" algn="just" eaLnBrk="1" hangingPunct="1">
              <a:buFontTx/>
              <a:buNone/>
            </a:pPr>
            <a:r>
              <a:rPr lang="it-IT" sz="4000" b="1" u="sng" smtClean="0">
                <a:cs typeface="Times New Roman" pitchFamily="18" charset="0"/>
              </a:rPr>
              <a:t>Viene definita la Prescrizione</a:t>
            </a:r>
            <a:r>
              <a:rPr lang="it-IT" smtClean="0">
                <a:cs typeface="Times New Roman" pitchFamily="18" charset="0"/>
              </a:rPr>
              <a:t>:</a:t>
            </a:r>
          </a:p>
          <a:p>
            <a:pPr marL="0" indent="0" algn="just" eaLnBrk="1" hangingPunct="1">
              <a:buFontTx/>
              <a:buNone/>
            </a:pPr>
            <a:endParaRPr lang="it-IT" sz="3600" smtClean="0">
              <a:cs typeface="Times New Roman" pitchFamily="18" charset="0"/>
            </a:endParaRPr>
          </a:p>
          <a:p>
            <a:pPr marL="0" indent="0" algn="just" eaLnBrk="1" hangingPunct="1">
              <a:buFontTx/>
              <a:buNone/>
            </a:pPr>
            <a:r>
              <a:rPr lang="it-IT" sz="3600" smtClean="0">
                <a:cs typeface="Times New Roman" pitchFamily="18" charset="0"/>
              </a:rPr>
              <a:t>Obbligo di eliminare violazioni di legge, impartito dall’Organo di Vigilanza, con le  funzioni di Polizia Giudiziaria (P.G.).</a:t>
            </a:r>
          </a:p>
          <a:p>
            <a:pPr marL="0" indent="0" eaLnBrk="1" hangingPunct="1"/>
            <a:endParaRPr lang="it-IT" sz="3600" smtClean="0"/>
          </a:p>
        </p:txBody>
      </p:sp>
    </p:spTree>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3426" name="Rectangle 3"/>
          <p:cNvSpPr>
            <a:spLocks noGrp="1" noChangeArrowheads="1"/>
          </p:cNvSpPr>
          <p:nvPr>
            <p:ph idx="1"/>
          </p:nvPr>
        </p:nvSpPr>
        <p:spPr>
          <a:xfrm>
            <a:off x="0" y="1066800"/>
            <a:ext cx="9144000" cy="5291138"/>
          </a:xfrm>
        </p:spPr>
        <p:txBody>
          <a:bodyPr/>
          <a:lstStyle/>
          <a:p>
            <a:pPr marL="0" indent="0" algn="ctr" eaLnBrk="1" hangingPunct="1"/>
            <a:r>
              <a:rPr lang="it-IT" b="1" i="1" u="sng" smtClean="0">
                <a:cs typeface="Times New Roman" pitchFamily="18" charset="0"/>
              </a:rPr>
              <a:t>art. 20</a:t>
            </a:r>
            <a:endParaRPr lang="it-IT" smtClean="0">
              <a:cs typeface="Times New Roman" pitchFamily="18" charset="0"/>
            </a:endParaRPr>
          </a:p>
          <a:p>
            <a:pPr marL="0" indent="0" algn="ctr" eaLnBrk="1" hangingPunct="1">
              <a:buFontTx/>
              <a:buNone/>
            </a:pPr>
            <a:r>
              <a:rPr lang="it-IT" smtClean="0">
                <a:cs typeface="Times New Roman" pitchFamily="18" charset="0"/>
              </a:rPr>
              <a:t>prescrizione:</a:t>
            </a:r>
          </a:p>
          <a:p>
            <a:pPr marL="0" indent="0" algn="ctr" eaLnBrk="1" hangingPunct="1">
              <a:buFontTx/>
              <a:buNone/>
            </a:pPr>
            <a:r>
              <a:rPr lang="it-IT" smtClean="0">
                <a:cs typeface="Times New Roman" pitchFamily="18" charset="0"/>
              </a:rPr>
              <a:t>             </a:t>
            </a:r>
          </a:p>
          <a:p>
            <a:pPr marL="0" indent="0" algn="just" eaLnBrk="1" hangingPunct="1">
              <a:buFontTx/>
              <a:buNone/>
            </a:pPr>
            <a:r>
              <a:rPr lang="it-IT" smtClean="0">
                <a:cs typeface="Times New Roman" pitchFamily="18" charset="0"/>
              </a:rPr>
              <a:t>l’O.d.V. - </a:t>
            </a:r>
            <a:r>
              <a:rPr lang="it-IT" b="1" i="1" u="sng" smtClean="0">
                <a:cs typeface="Times New Roman" pitchFamily="18" charset="0"/>
              </a:rPr>
              <a:t>accertata la contravvenzione</a:t>
            </a:r>
            <a:r>
              <a:rPr lang="it-IT" smtClean="0">
                <a:cs typeface="Times New Roman" pitchFamily="18" charset="0"/>
              </a:rPr>
              <a:t>, cioè un reato in materia di igiene e sicurezza del lavoro, - impartisce al contravventore la prescrizione tesa ad eliminare quel reato, secondo le modalità che riterrà opportuno precisare;</a:t>
            </a:r>
          </a:p>
          <a:p>
            <a:pPr marL="0" indent="0" algn="just" eaLnBrk="1" hangingPunct="1"/>
            <a:endParaRPr lang="it-IT" smtClean="0">
              <a:cs typeface="Times New Roman" pitchFamily="18" charset="0"/>
            </a:endParaRPr>
          </a:p>
          <a:p>
            <a:pPr marL="0" indent="0" eaLnBrk="1" hangingPunct="1"/>
            <a:endParaRPr lang="it-IT" smtClean="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a:xfrm>
            <a:off x="0" y="785813"/>
            <a:ext cx="9144000" cy="5538787"/>
          </a:xfrm>
        </p:spPr>
        <p:txBody>
          <a:bodyPr/>
          <a:lstStyle/>
          <a:p>
            <a:pPr marL="0" indent="0" algn="ctr" eaLnBrk="1" hangingPunct="1">
              <a:lnSpc>
                <a:spcPct val="90000"/>
              </a:lnSpc>
              <a:buFontTx/>
              <a:buNone/>
            </a:pPr>
            <a:endParaRPr lang="it-IT" smtClean="0"/>
          </a:p>
          <a:p>
            <a:pPr marL="0" indent="0" algn="ctr" eaLnBrk="1" hangingPunct="1">
              <a:lnSpc>
                <a:spcPct val="90000"/>
              </a:lnSpc>
              <a:buFontTx/>
              <a:buNone/>
            </a:pPr>
            <a:r>
              <a:rPr lang="it-IT" sz="3200" smtClean="0"/>
              <a:t>Nulla si diceva di come</a:t>
            </a:r>
          </a:p>
          <a:p>
            <a:pPr marL="0" indent="0" algn="ctr" eaLnBrk="1" hangingPunct="1">
              <a:lnSpc>
                <a:spcPct val="90000"/>
              </a:lnSpc>
              <a:buFontTx/>
              <a:buNone/>
            </a:pPr>
            <a:r>
              <a:rPr lang="it-IT" sz="3200" smtClean="0"/>
              <a:t> doveva essere  fatto tale piano,</a:t>
            </a:r>
          </a:p>
          <a:p>
            <a:pPr marL="0" indent="0" algn="ctr" eaLnBrk="1" hangingPunct="1">
              <a:lnSpc>
                <a:spcPct val="90000"/>
              </a:lnSpc>
              <a:buFontTx/>
              <a:buNone/>
            </a:pPr>
            <a:r>
              <a:rPr lang="it-IT" sz="3200" smtClean="0"/>
              <a:t> né tantomeno, di cosa dovesse contenere.</a:t>
            </a:r>
          </a:p>
          <a:p>
            <a:pPr marL="0" indent="0" algn="ctr" eaLnBrk="1" hangingPunct="1">
              <a:lnSpc>
                <a:spcPct val="90000"/>
              </a:lnSpc>
              <a:buFontTx/>
              <a:buNone/>
            </a:pPr>
            <a:endParaRPr lang="it-IT" sz="3200" smtClean="0"/>
          </a:p>
          <a:p>
            <a:pPr marL="0" indent="0" algn="ctr" eaLnBrk="1" hangingPunct="1">
              <a:lnSpc>
                <a:spcPct val="90000"/>
              </a:lnSpc>
              <a:buFontTx/>
              <a:buNone/>
            </a:pPr>
            <a:r>
              <a:rPr lang="it-IT" sz="3200" smtClean="0"/>
              <a:t>Al limite, ma è un paradosso, poteva bastare una cartella vuota, intitolata:</a:t>
            </a:r>
          </a:p>
          <a:p>
            <a:pPr marL="0" indent="0" algn="ctr" eaLnBrk="1" hangingPunct="1">
              <a:lnSpc>
                <a:spcPct val="90000"/>
              </a:lnSpc>
              <a:buFontTx/>
              <a:buNone/>
            </a:pPr>
            <a:endParaRPr lang="it-IT" sz="3200" smtClean="0"/>
          </a:p>
          <a:p>
            <a:pPr marL="0" indent="0" algn="ctr" eaLnBrk="1" hangingPunct="1">
              <a:lnSpc>
                <a:spcPct val="90000"/>
              </a:lnSpc>
              <a:buFontTx/>
              <a:buNone/>
            </a:pPr>
            <a:r>
              <a:rPr lang="it-IT" sz="4200" b="1" u="sng" smtClean="0"/>
              <a:t>piano delle misure di sicurezza</a:t>
            </a:r>
          </a:p>
        </p:txBody>
      </p:sp>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4450" name="Rectangle 3"/>
          <p:cNvSpPr>
            <a:spLocks noGrp="1" noChangeArrowheads="1"/>
          </p:cNvSpPr>
          <p:nvPr>
            <p:ph idx="1"/>
          </p:nvPr>
        </p:nvSpPr>
        <p:spPr>
          <a:xfrm>
            <a:off x="0" y="714375"/>
            <a:ext cx="9144000" cy="5610225"/>
          </a:xfrm>
        </p:spPr>
        <p:txBody>
          <a:bodyPr/>
          <a:lstStyle/>
          <a:p>
            <a:pPr marL="0" indent="0" algn="just" eaLnBrk="1" hangingPunct="1">
              <a:buFontTx/>
              <a:buNone/>
            </a:pPr>
            <a:endParaRPr lang="it-IT" sz="3200" smtClean="0">
              <a:cs typeface="Times New Roman" pitchFamily="18" charset="0"/>
            </a:endParaRPr>
          </a:p>
          <a:p>
            <a:pPr marL="0" indent="0" algn="just" eaLnBrk="1" hangingPunct="1">
              <a:buFontTx/>
              <a:buNone/>
            </a:pPr>
            <a:r>
              <a:rPr lang="it-IT" sz="3200" smtClean="0">
                <a:cs typeface="Times New Roman" pitchFamily="18" charset="0"/>
              </a:rPr>
              <a:t>fissa il tempo tecnicamente necessario per la regolarizzazione (</a:t>
            </a:r>
            <a:r>
              <a:rPr lang="it-IT" sz="3200" i="1" smtClean="0">
                <a:cs typeface="Times New Roman" pitchFamily="18" charset="0"/>
              </a:rPr>
              <a:t>max 6 mesi, raddoppiabile, una sola volta, in caso di richiesta di proroga – ed in tal caso ne riferisce al P.M.</a:t>
            </a:r>
            <a:r>
              <a:rPr lang="it-IT" sz="3200" smtClean="0">
                <a:cs typeface="Times New Roman" pitchFamily="18" charset="0"/>
              </a:rPr>
              <a:t>);</a:t>
            </a:r>
          </a:p>
          <a:p>
            <a:pPr marL="0" indent="0" algn="just" eaLnBrk="1" hangingPunct="1">
              <a:buFontTx/>
              <a:buNone/>
            </a:pPr>
            <a:endParaRPr lang="it-IT" sz="3200" smtClean="0">
              <a:cs typeface="Times New Roman" pitchFamily="18" charset="0"/>
            </a:endParaRPr>
          </a:p>
          <a:p>
            <a:pPr marL="0" indent="0" algn="just" eaLnBrk="1" hangingPunct="1">
              <a:buFontTx/>
              <a:buNone/>
            </a:pPr>
            <a:r>
              <a:rPr lang="it-IT" sz="3200" smtClean="0">
                <a:cs typeface="Times New Roman" pitchFamily="18" charset="0"/>
              </a:rPr>
              <a:t>notifica la prescrizione al rappresentante legale dell’ente, nell’ambito ed al servizio del quale, opera il contravventore;</a:t>
            </a:r>
          </a:p>
          <a:p>
            <a:pPr marL="0" indent="0" algn="just" eaLnBrk="1" hangingPunct="1">
              <a:buFontTx/>
              <a:buNone/>
            </a:pPr>
            <a:endParaRPr lang="it-IT" smtClean="0">
              <a:cs typeface="Times New Roman" pitchFamily="18" charset="0"/>
            </a:endParaRPr>
          </a:p>
          <a:p>
            <a:pPr marL="0" indent="0" algn="just" eaLnBrk="1" hangingPunct="1"/>
            <a:endParaRPr lang="it-IT" sz="3600" smtClean="0">
              <a:cs typeface="Times New Roman" pitchFamily="18" charset="0"/>
            </a:endParaRPr>
          </a:p>
          <a:p>
            <a:pPr marL="0" indent="0" eaLnBrk="1" hangingPunct="1"/>
            <a:endParaRPr lang="it-IT" smtClean="0"/>
          </a:p>
        </p:txBody>
      </p:sp>
    </p:spTree>
  </p:cSld>
  <p:clrMapOvr>
    <a:masterClrMapping/>
  </p:clrMapOvr>
  <p:transition>
    <p:dissolv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5474" name="Rectangle 3"/>
          <p:cNvSpPr>
            <a:spLocks noGrp="1" noChangeArrowheads="1"/>
          </p:cNvSpPr>
          <p:nvPr>
            <p:ph idx="1"/>
          </p:nvPr>
        </p:nvSpPr>
        <p:spPr>
          <a:xfrm>
            <a:off x="0" y="714375"/>
            <a:ext cx="9144000" cy="5691188"/>
          </a:xfrm>
        </p:spPr>
        <p:txBody>
          <a:bodyPr/>
          <a:lstStyle/>
          <a:p>
            <a:pPr marL="0" indent="0" algn="just" eaLnBrk="1" hangingPunct="1">
              <a:buFontTx/>
              <a:buNone/>
            </a:pPr>
            <a:endParaRPr lang="it-IT" smtClean="0">
              <a:cs typeface="Times New Roman" pitchFamily="18" charset="0"/>
            </a:endParaRPr>
          </a:p>
          <a:p>
            <a:pPr marL="0" indent="0" algn="just" eaLnBrk="1" hangingPunct="1">
              <a:buFontTx/>
              <a:buNone/>
            </a:pPr>
            <a:r>
              <a:rPr lang="it-IT" sz="3200" smtClean="0">
                <a:cs typeface="Times New Roman" pitchFamily="18" charset="0"/>
              </a:rPr>
              <a:t>riferisce al Pubblico Ministero, ai sensi dell’art. 347 cpp, la notizia di reato inerente la contravvenzione;</a:t>
            </a:r>
          </a:p>
          <a:p>
            <a:pPr marL="0" indent="0" algn="just" eaLnBrk="1" hangingPunct="1">
              <a:buFontTx/>
              <a:buNone/>
            </a:pPr>
            <a:endParaRPr lang="it-IT" sz="3200" smtClean="0">
              <a:cs typeface="Times New Roman" pitchFamily="18" charset="0"/>
            </a:endParaRPr>
          </a:p>
          <a:p>
            <a:pPr marL="0" indent="0" algn="just" eaLnBrk="1" hangingPunct="1">
              <a:buFontTx/>
              <a:buNone/>
            </a:pPr>
            <a:r>
              <a:rPr lang="it-IT" sz="3200" smtClean="0">
                <a:cs typeface="Times New Roman" pitchFamily="18" charset="0"/>
              </a:rPr>
              <a:t>l’O.d.V. può anche imporre specifiche misure atte a far cessare il pericolo per la sicurezza o per la salute dei lavoratori durante il lavoro.</a:t>
            </a:r>
            <a:r>
              <a:rPr lang="it-IT" sz="3200" smtClean="0"/>
              <a:t> </a:t>
            </a:r>
          </a:p>
          <a:p>
            <a:pPr marL="0" indent="0" algn="just" eaLnBrk="1" hangingPunct="1">
              <a:buFontTx/>
              <a:buNone/>
            </a:pPr>
            <a:endParaRPr lang="it-IT" sz="3200" smtClean="0"/>
          </a:p>
        </p:txBody>
      </p:sp>
    </p:spTree>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6498" name="Rectangle 3"/>
          <p:cNvSpPr>
            <a:spLocks noGrp="1" noChangeArrowheads="1"/>
          </p:cNvSpPr>
          <p:nvPr>
            <p:ph idx="1"/>
          </p:nvPr>
        </p:nvSpPr>
        <p:spPr>
          <a:xfrm>
            <a:off x="0" y="714375"/>
            <a:ext cx="9144000" cy="5643563"/>
          </a:xfrm>
        </p:spPr>
        <p:txBody>
          <a:bodyPr/>
          <a:lstStyle/>
          <a:p>
            <a:pPr marL="0" indent="0" eaLnBrk="1" hangingPunct="1">
              <a:lnSpc>
                <a:spcPct val="90000"/>
              </a:lnSpc>
              <a:buFontTx/>
              <a:buNone/>
            </a:pPr>
            <a:r>
              <a:rPr lang="it-IT" sz="3600" b="1" i="1" u="sng" smtClean="0">
                <a:cs typeface="Times New Roman" pitchFamily="18" charset="0"/>
              </a:rPr>
              <a:t>art 21</a:t>
            </a:r>
          </a:p>
          <a:p>
            <a:pPr marL="0" indent="0" algn="r" eaLnBrk="1" hangingPunct="1">
              <a:lnSpc>
                <a:spcPct val="90000"/>
              </a:lnSpc>
            </a:pPr>
            <a:endParaRPr lang="it-IT" smtClean="0">
              <a:cs typeface="Times New Roman" pitchFamily="18" charset="0"/>
            </a:endParaRPr>
          </a:p>
          <a:p>
            <a:pPr marL="0" indent="0" algn="just" eaLnBrk="1" hangingPunct="1">
              <a:lnSpc>
                <a:spcPct val="90000"/>
              </a:lnSpc>
              <a:buFontTx/>
              <a:buNone/>
            </a:pPr>
            <a:r>
              <a:rPr lang="it-IT" sz="3600" smtClean="0">
                <a:cs typeface="Times New Roman" pitchFamily="18" charset="0"/>
              </a:rPr>
              <a:t>verifica dell’adempimento:</a:t>
            </a:r>
          </a:p>
          <a:p>
            <a:pPr marL="0" indent="0" algn="just" eaLnBrk="1" hangingPunct="1">
              <a:lnSpc>
                <a:spcPct val="90000"/>
              </a:lnSpc>
              <a:buFontTx/>
              <a:buNone/>
            </a:pPr>
            <a:endParaRPr lang="it-IT" sz="3600" smtClean="0">
              <a:cs typeface="Times New Roman" pitchFamily="18" charset="0"/>
            </a:endParaRPr>
          </a:p>
          <a:p>
            <a:pPr marL="0" indent="0" algn="just" eaLnBrk="1" hangingPunct="1">
              <a:lnSpc>
                <a:spcPct val="90000"/>
              </a:lnSpc>
              <a:buFontTx/>
              <a:buNone/>
            </a:pPr>
            <a:r>
              <a:rPr lang="it-IT" sz="3600" smtClean="0">
                <a:cs typeface="Times New Roman" pitchFamily="18" charset="0"/>
              </a:rPr>
              <a:t>entro 60 giorni dal termine fissato, l’OdV verifica la eliminazione della violazione, e che la stessa sia avvenuta con le modalità da lui stabilite;</a:t>
            </a:r>
          </a:p>
          <a:p>
            <a:pPr marL="0" indent="0" eaLnBrk="1" hangingPunct="1">
              <a:lnSpc>
                <a:spcPct val="90000"/>
              </a:lnSpc>
            </a:pPr>
            <a:endParaRPr lang="it-IT" sz="3600" smtClean="0"/>
          </a:p>
        </p:txBody>
      </p:sp>
    </p:spTree>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7522" name="Rectangle 2"/>
          <p:cNvSpPr>
            <a:spLocks noGrp="1" noChangeArrowheads="1"/>
          </p:cNvSpPr>
          <p:nvPr>
            <p:ph idx="1"/>
          </p:nvPr>
        </p:nvSpPr>
        <p:spPr>
          <a:xfrm>
            <a:off x="0" y="642938"/>
            <a:ext cx="9144000" cy="5643562"/>
          </a:xfrm>
        </p:spPr>
        <p:txBody>
          <a:bodyPr/>
          <a:lstStyle/>
          <a:p>
            <a:pPr marL="0" indent="0" algn="just" eaLnBrk="1" hangingPunct="1">
              <a:buFontTx/>
              <a:buNone/>
            </a:pPr>
            <a:endParaRPr lang="it-IT" smtClean="0">
              <a:cs typeface="Times New Roman" pitchFamily="18" charset="0"/>
            </a:endParaRPr>
          </a:p>
          <a:p>
            <a:pPr marL="0" indent="0" algn="just" eaLnBrk="1" hangingPunct="1">
              <a:buFontTx/>
              <a:buNone/>
            </a:pPr>
            <a:r>
              <a:rPr lang="it-IT" sz="4000" smtClean="0">
                <a:cs typeface="Times New Roman" pitchFamily="18" charset="0"/>
              </a:rPr>
              <a:t>in caso positivo:</a:t>
            </a:r>
          </a:p>
          <a:p>
            <a:pPr marL="0" indent="0" algn="just" eaLnBrk="1" hangingPunct="1">
              <a:buFontTx/>
              <a:buNone/>
            </a:pPr>
            <a:endParaRPr lang="it-IT" sz="4000" smtClean="0">
              <a:cs typeface="Times New Roman" pitchFamily="18" charset="0"/>
            </a:endParaRPr>
          </a:p>
          <a:p>
            <a:pPr marL="0" indent="0" algn="just" eaLnBrk="1" hangingPunct="1">
              <a:buFontTx/>
              <a:buNone/>
            </a:pPr>
            <a:r>
              <a:rPr lang="it-IT" sz="4000" smtClean="0">
                <a:cs typeface="Times New Roman" pitchFamily="18" charset="0"/>
              </a:rPr>
              <a:t>ammette il contravventore a pagare, entro 30 giorni, una somma pari ad ¼ del massimo previsto;</a:t>
            </a:r>
          </a:p>
          <a:p>
            <a:pPr marL="0" indent="0" eaLnBrk="1" hangingPunct="1"/>
            <a:endParaRPr lang="it-IT" smtClean="0"/>
          </a:p>
        </p:txBody>
      </p:sp>
    </p:spTree>
  </p:cSld>
  <p:clrMapOvr>
    <a:masterClrMapping/>
  </p:clrMapOvr>
  <p:transition>
    <p:dissolv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8546" name="Rectangle 2"/>
          <p:cNvSpPr>
            <a:spLocks noGrp="1" noChangeArrowheads="1"/>
          </p:cNvSpPr>
          <p:nvPr>
            <p:ph idx="1"/>
          </p:nvPr>
        </p:nvSpPr>
        <p:spPr>
          <a:xfrm>
            <a:off x="0" y="714375"/>
            <a:ext cx="9144000" cy="5643563"/>
          </a:xfrm>
        </p:spPr>
        <p:txBody>
          <a:bodyPr/>
          <a:lstStyle/>
          <a:p>
            <a:pPr marL="0" indent="0" algn="just" eaLnBrk="1" hangingPunct="1">
              <a:buFontTx/>
              <a:buNone/>
            </a:pPr>
            <a:endParaRPr lang="it-IT" smtClean="0">
              <a:cs typeface="Times New Roman" pitchFamily="18" charset="0"/>
            </a:endParaRPr>
          </a:p>
          <a:p>
            <a:pPr marL="0" indent="0" algn="just" eaLnBrk="1" hangingPunct="1">
              <a:buFontTx/>
              <a:buNone/>
            </a:pPr>
            <a:r>
              <a:rPr lang="it-IT" sz="3600" smtClean="0">
                <a:cs typeface="Times New Roman" pitchFamily="18" charset="0"/>
              </a:rPr>
              <a:t>in caso negativo:</a:t>
            </a:r>
          </a:p>
          <a:p>
            <a:pPr marL="0" indent="0" algn="just" eaLnBrk="1" hangingPunct="1">
              <a:buFontTx/>
              <a:buNone/>
            </a:pPr>
            <a:endParaRPr lang="it-IT" sz="3600" smtClean="0">
              <a:cs typeface="Times New Roman" pitchFamily="18" charset="0"/>
            </a:endParaRPr>
          </a:p>
          <a:p>
            <a:pPr marL="0" indent="0" algn="just" eaLnBrk="1" hangingPunct="1">
              <a:buFontTx/>
              <a:buNone/>
            </a:pPr>
            <a:r>
              <a:rPr lang="it-IT" sz="3600" smtClean="0">
                <a:cs typeface="Times New Roman" pitchFamily="18" charset="0"/>
              </a:rPr>
              <a:t> comunica, entro 90 giorni, al P. M. ed al contravventore, il constatato inadem-pimento;</a:t>
            </a:r>
          </a:p>
          <a:p>
            <a:pPr marL="0" indent="0" eaLnBrk="1" hangingPunct="1"/>
            <a:endParaRPr lang="it-IT" sz="4000" smtClean="0">
              <a:cs typeface="Times New Roman" pitchFamily="18" charset="0"/>
            </a:endParaRPr>
          </a:p>
          <a:p>
            <a:pPr marL="0" indent="0" eaLnBrk="1" hangingPunct="1"/>
            <a:endParaRPr lang="it-IT" sz="4400" smtClean="0"/>
          </a:p>
        </p:txBody>
      </p:sp>
    </p:spTree>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09570" name="Rectangle 3"/>
          <p:cNvSpPr>
            <a:spLocks noGrp="1" noChangeArrowheads="1"/>
          </p:cNvSpPr>
          <p:nvPr>
            <p:ph idx="1"/>
          </p:nvPr>
        </p:nvSpPr>
        <p:spPr>
          <a:xfrm>
            <a:off x="0" y="714375"/>
            <a:ext cx="9144000" cy="5643563"/>
          </a:xfrm>
        </p:spPr>
        <p:txBody>
          <a:bodyPr/>
          <a:lstStyle/>
          <a:p>
            <a:pPr eaLnBrk="1" hangingPunct="1"/>
            <a:endParaRPr lang="it-IT" sz="2800" b="1" i="1" u="sng" smtClean="0">
              <a:cs typeface="Times New Roman" pitchFamily="18" charset="0"/>
            </a:endParaRPr>
          </a:p>
          <a:p>
            <a:pPr eaLnBrk="1" hangingPunct="1"/>
            <a:r>
              <a:rPr lang="it-IT" sz="2800" b="1" i="1" u="sng" smtClean="0">
                <a:cs typeface="Times New Roman" pitchFamily="18" charset="0"/>
              </a:rPr>
              <a:t>art 23</a:t>
            </a:r>
            <a:endParaRPr lang="it-IT" sz="2800" smtClean="0">
              <a:cs typeface="Times New Roman" pitchFamily="18" charset="0"/>
            </a:endParaRPr>
          </a:p>
          <a:p>
            <a:pPr algn="r" eaLnBrk="1" hangingPunct="1">
              <a:buFontTx/>
              <a:buNone/>
            </a:pPr>
            <a:endParaRPr lang="it-IT" sz="2800" smtClean="0">
              <a:cs typeface="Times New Roman" pitchFamily="18" charset="0"/>
            </a:endParaRPr>
          </a:p>
          <a:p>
            <a:pPr eaLnBrk="1" hangingPunct="1"/>
            <a:r>
              <a:rPr lang="it-IT" sz="2800" smtClean="0">
                <a:cs typeface="Times New Roman" pitchFamily="18" charset="0"/>
              </a:rPr>
              <a:t>Sospensione del procedimento penale:</a:t>
            </a:r>
          </a:p>
          <a:p>
            <a:pPr eaLnBrk="1" hangingPunct="1">
              <a:buFontTx/>
              <a:buNone/>
            </a:pPr>
            <a:endParaRPr lang="it-IT" sz="2800" smtClean="0">
              <a:cs typeface="Times New Roman" pitchFamily="18" charset="0"/>
            </a:endParaRPr>
          </a:p>
          <a:p>
            <a:pPr algn="just" eaLnBrk="1" hangingPunct="1">
              <a:buFontTx/>
              <a:buNone/>
            </a:pPr>
            <a:r>
              <a:rPr lang="it-IT" sz="2800" smtClean="0">
                <a:cs typeface="Times New Roman" pitchFamily="18" charset="0"/>
              </a:rPr>
              <a:t>   ricevuta la notizia di reato, il P.M. iscrive il contravventore nel registro degli indagati, ma sospende  il procedimento sino alla comuni-cazione dell’OdV preannunciata dall’art. 21 </a:t>
            </a:r>
          </a:p>
          <a:p>
            <a:pPr algn="just" eaLnBrk="1" hangingPunct="1">
              <a:buFontTx/>
              <a:buNone/>
            </a:pPr>
            <a:endParaRPr lang="it-IT" sz="2800" smtClean="0">
              <a:cs typeface="Times New Roman" pitchFamily="18" charset="0"/>
            </a:endParaRPr>
          </a:p>
        </p:txBody>
      </p:sp>
    </p:spTree>
  </p:cSld>
  <p:clrMapOvr>
    <a:masterClrMapping/>
  </p:clrMapOvr>
  <p:transition>
    <p:dissolv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10594" name="Rectangle 3"/>
          <p:cNvSpPr>
            <a:spLocks noGrp="1" noChangeArrowheads="1"/>
          </p:cNvSpPr>
          <p:nvPr>
            <p:ph idx="1"/>
          </p:nvPr>
        </p:nvSpPr>
        <p:spPr>
          <a:xfrm>
            <a:off x="0" y="642938"/>
            <a:ext cx="9144000" cy="5715000"/>
          </a:xfrm>
        </p:spPr>
        <p:txBody>
          <a:bodyPr/>
          <a:lstStyle/>
          <a:p>
            <a:pPr eaLnBrk="1" hangingPunct="1">
              <a:lnSpc>
                <a:spcPct val="90000"/>
              </a:lnSpc>
            </a:pPr>
            <a:endParaRPr lang="it-IT" sz="2400" b="1" i="1" u="sng" smtClean="0">
              <a:cs typeface="Times New Roman" pitchFamily="18" charset="0"/>
            </a:endParaRPr>
          </a:p>
          <a:p>
            <a:pPr algn="ctr" eaLnBrk="1" hangingPunct="1">
              <a:lnSpc>
                <a:spcPct val="90000"/>
              </a:lnSpc>
              <a:buFontTx/>
              <a:buNone/>
            </a:pPr>
            <a:r>
              <a:rPr lang="it-IT" sz="2400" b="1" i="1" smtClean="0">
                <a:cs typeface="Times New Roman" pitchFamily="18" charset="0"/>
              </a:rPr>
              <a:t>   art 24  -  e</a:t>
            </a:r>
            <a:r>
              <a:rPr lang="it-IT" sz="2400" smtClean="0">
                <a:cs typeface="Times New Roman" pitchFamily="18" charset="0"/>
              </a:rPr>
              <a:t>stinzione del reato:</a:t>
            </a:r>
          </a:p>
          <a:p>
            <a:pPr eaLnBrk="1" hangingPunct="1">
              <a:lnSpc>
                <a:spcPct val="90000"/>
              </a:lnSpc>
            </a:pPr>
            <a:endParaRPr lang="it-IT" sz="2400" smtClean="0">
              <a:cs typeface="Times New Roman" pitchFamily="18" charset="0"/>
            </a:endParaRPr>
          </a:p>
          <a:p>
            <a:pPr eaLnBrk="1" hangingPunct="1">
              <a:lnSpc>
                <a:spcPct val="90000"/>
              </a:lnSpc>
              <a:buFontTx/>
              <a:buNone/>
            </a:pPr>
            <a:r>
              <a:rPr lang="it-IT" sz="2400" smtClean="0">
                <a:cs typeface="Times New Roman" pitchFamily="18" charset="0"/>
              </a:rPr>
              <a:t>    a)   </a:t>
            </a:r>
            <a:r>
              <a:rPr lang="it-IT" sz="2400" smtClean="0">
                <a:latin typeface="Times New Roman" pitchFamily="18" charset="0"/>
                <a:cs typeface="Times New Roman" pitchFamily="18" charset="0"/>
              </a:rPr>
              <a:t> </a:t>
            </a:r>
            <a:r>
              <a:rPr lang="it-IT" sz="2400" smtClean="0">
                <a:cs typeface="Times New Roman" pitchFamily="18" charset="0"/>
              </a:rPr>
              <a:t>adempimento della prescrizione</a:t>
            </a:r>
            <a:r>
              <a:rPr lang="it-IT" sz="2400" b="1" i="1" smtClean="0">
                <a:cs typeface="Times New Roman" pitchFamily="18" charset="0"/>
              </a:rPr>
              <a:t>   </a:t>
            </a:r>
          </a:p>
          <a:p>
            <a:pPr eaLnBrk="1" hangingPunct="1">
              <a:lnSpc>
                <a:spcPct val="90000"/>
              </a:lnSpc>
              <a:buFontTx/>
              <a:buNone/>
            </a:pPr>
            <a:r>
              <a:rPr lang="it-IT" sz="2400" b="1" i="1" smtClean="0">
                <a:cs typeface="Times New Roman" pitchFamily="18" charset="0"/>
              </a:rPr>
              <a:t>    </a:t>
            </a:r>
            <a:r>
              <a:rPr lang="it-IT" sz="2400" smtClean="0">
                <a:cs typeface="Times New Roman" pitchFamily="18" charset="0"/>
              </a:rPr>
              <a:t>b)    pagamento della somma</a:t>
            </a:r>
          </a:p>
          <a:p>
            <a:pPr eaLnBrk="1" hangingPunct="1">
              <a:lnSpc>
                <a:spcPct val="90000"/>
              </a:lnSpc>
              <a:buFontTx/>
              <a:buNone/>
            </a:pPr>
            <a:r>
              <a:rPr lang="it-IT" sz="2400" smtClean="0">
                <a:cs typeface="Times New Roman" pitchFamily="18" charset="0"/>
              </a:rPr>
              <a:t>                    </a:t>
            </a:r>
            <a:r>
              <a:rPr lang="it-IT" sz="2400" b="1" u="sng" smtClean="0">
                <a:cs typeface="Times New Roman" pitchFamily="18" charset="0"/>
              </a:rPr>
              <a:t>IL PROCEDIMENTO SI ARCHIVIA</a:t>
            </a:r>
          </a:p>
          <a:p>
            <a:pPr eaLnBrk="1" hangingPunct="1">
              <a:lnSpc>
                <a:spcPct val="90000"/>
              </a:lnSpc>
              <a:buFontTx/>
              <a:buNone/>
            </a:pPr>
            <a:r>
              <a:rPr lang="it-IT" sz="2400" smtClean="0">
                <a:latin typeface="Verdana" pitchFamily="34" charset="0"/>
                <a:cs typeface="Times New Roman" pitchFamily="18" charset="0"/>
              </a:rPr>
              <a:t> </a:t>
            </a:r>
          </a:p>
          <a:p>
            <a:pPr eaLnBrk="1" hangingPunct="1">
              <a:lnSpc>
                <a:spcPct val="90000"/>
              </a:lnSpc>
              <a:buFontTx/>
              <a:buNone/>
            </a:pPr>
            <a:r>
              <a:rPr lang="it-IT" sz="2400" smtClean="0">
                <a:latin typeface="Verdana" pitchFamily="34" charset="0"/>
                <a:cs typeface="Times New Roman" pitchFamily="18" charset="0"/>
              </a:rPr>
              <a:t>   al contrario</a:t>
            </a:r>
          </a:p>
          <a:p>
            <a:pPr eaLnBrk="1" hangingPunct="1">
              <a:lnSpc>
                <a:spcPct val="90000"/>
              </a:lnSpc>
              <a:buFontTx/>
              <a:buNone/>
            </a:pPr>
            <a:endParaRPr lang="it-IT" sz="2400" i="1" u="sng" smtClean="0">
              <a:latin typeface="Verdana" pitchFamily="34" charset="0"/>
              <a:cs typeface="Times New Roman" pitchFamily="18" charset="0"/>
            </a:endParaRPr>
          </a:p>
          <a:p>
            <a:pPr eaLnBrk="1" hangingPunct="1">
              <a:lnSpc>
                <a:spcPct val="90000"/>
              </a:lnSpc>
              <a:buFontTx/>
              <a:buNone/>
            </a:pPr>
            <a:r>
              <a:rPr lang="it-IT" sz="2400" smtClean="0">
                <a:cs typeface="Times New Roman" pitchFamily="18" charset="0"/>
              </a:rPr>
              <a:t>   c)</a:t>
            </a:r>
            <a:r>
              <a:rPr lang="it-IT" sz="2400" smtClean="0">
                <a:latin typeface="Times New Roman" pitchFamily="18" charset="0"/>
                <a:cs typeface="Times New Roman" pitchFamily="18" charset="0"/>
              </a:rPr>
              <a:t>    </a:t>
            </a:r>
            <a:r>
              <a:rPr lang="it-IT" sz="2400" smtClean="0">
                <a:cs typeface="Times New Roman" pitchFamily="18" charset="0"/>
              </a:rPr>
              <a:t>mancato adempimento e/o mancato  pagamento:</a:t>
            </a:r>
          </a:p>
          <a:p>
            <a:pPr eaLnBrk="1" hangingPunct="1">
              <a:lnSpc>
                <a:spcPct val="90000"/>
              </a:lnSpc>
              <a:buFontTx/>
              <a:buNone/>
            </a:pPr>
            <a:r>
              <a:rPr lang="it-IT" sz="2400" smtClean="0">
                <a:cs typeface="Times New Roman" pitchFamily="18" charset="0"/>
              </a:rPr>
              <a:t>         </a:t>
            </a:r>
            <a:r>
              <a:rPr lang="it-IT" sz="2400" b="1" i="1" smtClean="0">
                <a:cs typeface="Times New Roman" pitchFamily="18" charset="0"/>
              </a:rPr>
              <a:t>la procedura penale riprende il suo normale e rituale   </a:t>
            </a:r>
          </a:p>
          <a:p>
            <a:pPr eaLnBrk="1" hangingPunct="1">
              <a:lnSpc>
                <a:spcPct val="90000"/>
              </a:lnSpc>
              <a:buFontTx/>
              <a:buNone/>
            </a:pPr>
            <a:r>
              <a:rPr lang="it-IT" sz="2400" b="1" i="1" smtClean="0">
                <a:cs typeface="Times New Roman" pitchFamily="18" charset="0"/>
              </a:rPr>
              <a:t>         iter, solo temporaneamente sospeso al momento    </a:t>
            </a:r>
          </a:p>
          <a:p>
            <a:pPr eaLnBrk="1" hangingPunct="1">
              <a:lnSpc>
                <a:spcPct val="90000"/>
              </a:lnSpc>
              <a:buFontTx/>
              <a:buNone/>
            </a:pPr>
            <a:r>
              <a:rPr lang="it-IT" sz="2400" b="1" i="1" smtClean="0">
                <a:cs typeface="Times New Roman" pitchFamily="18" charset="0"/>
              </a:rPr>
              <a:t>         della prescrizione.</a:t>
            </a:r>
            <a:endParaRPr lang="it-IT" sz="2400" smtClean="0">
              <a:cs typeface="Times New Roman" pitchFamily="18" charset="0"/>
            </a:endParaRPr>
          </a:p>
          <a:p>
            <a:pPr eaLnBrk="1" hangingPunct="1">
              <a:lnSpc>
                <a:spcPct val="90000"/>
              </a:lnSpc>
              <a:buFontTx/>
              <a:buNone/>
            </a:pPr>
            <a:r>
              <a:rPr lang="it-IT" sz="2000" smtClean="0">
                <a:cs typeface="Times New Roman" pitchFamily="18" charset="0"/>
              </a:rPr>
              <a:t>    </a:t>
            </a:r>
            <a:endParaRPr lang="it-IT" smtClean="0"/>
          </a:p>
        </p:txBody>
      </p:sp>
    </p:spTree>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111618" name="Rectangle 3"/>
          <p:cNvSpPr>
            <a:spLocks noGrp="1" noChangeArrowheads="1"/>
          </p:cNvSpPr>
          <p:nvPr>
            <p:ph idx="1"/>
          </p:nvPr>
        </p:nvSpPr>
        <p:spPr>
          <a:xfrm>
            <a:off x="0" y="714375"/>
            <a:ext cx="9144000" cy="5643563"/>
          </a:xfrm>
        </p:spPr>
        <p:txBody>
          <a:bodyPr/>
          <a:lstStyle/>
          <a:p>
            <a:pPr eaLnBrk="1" hangingPunct="1">
              <a:lnSpc>
                <a:spcPct val="80000"/>
              </a:lnSpc>
              <a:buFont typeface="Wingdings 2" pitchFamily="18" charset="2"/>
              <a:buNone/>
            </a:pPr>
            <a:endParaRPr lang="it-IT" smtClean="0">
              <a:cs typeface="Times New Roman" pitchFamily="18" charset="0"/>
            </a:endParaRPr>
          </a:p>
          <a:p>
            <a:pPr eaLnBrk="1" hangingPunct="1">
              <a:lnSpc>
                <a:spcPct val="80000"/>
              </a:lnSpc>
              <a:buFont typeface="Wingdings 2" pitchFamily="18" charset="2"/>
              <a:buNone/>
            </a:pPr>
            <a:r>
              <a:rPr lang="it-IT" sz="3600" smtClean="0">
                <a:cs typeface="Times New Roman" pitchFamily="18" charset="0"/>
              </a:rPr>
              <a:t> </a:t>
            </a:r>
          </a:p>
          <a:p>
            <a:pPr eaLnBrk="1" hangingPunct="1">
              <a:lnSpc>
                <a:spcPct val="80000"/>
              </a:lnSpc>
            </a:pPr>
            <a:r>
              <a:rPr lang="it-IT" sz="3600" b="1" i="1" u="sng" smtClean="0">
                <a:cs typeface="Times New Roman" pitchFamily="18" charset="0"/>
              </a:rPr>
              <a:t>art. 26</a:t>
            </a:r>
            <a:endParaRPr lang="it-IT" sz="3600" smtClean="0">
              <a:cs typeface="Times New Roman" pitchFamily="18" charset="0"/>
            </a:endParaRPr>
          </a:p>
          <a:p>
            <a:pPr marL="522288" lvl="1" indent="-65088" eaLnBrk="1" hangingPunct="1">
              <a:lnSpc>
                <a:spcPct val="80000"/>
              </a:lnSpc>
              <a:buFontTx/>
              <a:buNone/>
            </a:pPr>
            <a:r>
              <a:rPr lang="it-IT" sz="3600" smtClean="0">
                <a:cs typeface="Times New Roman" pitchFamily="18" charset="0"/>
              </a:rPr>
              <a:t>   </a:t>
            </a:r>
          </a:p>
          <a:p>
            <a:pPr marL="522288" lvl="1" indent="-65088" eaLnBrk="1" hangingPunct="1">
              <a:lnSpc>
                <a:spcPct val="80000"/>
              </a:lnSpc>
              <a:buFontTx/>
              <a:buNone/>
            </a:pPr>
            <a:r>
              <a:rPr lang="it-IT" sz="3600" smtClean="0">
                <a:cs typeface="Times New Roman" pitchFamily="18" charset="0"/>
              </a:rPr>
              <a:t>le sanzioni penali vengono pressoché triplicate: </a:t>
            </a:r>
          </a:p>
          <a:p>
            <a:pPr marL="522288" lvl="1" indent="-65088" eaLnBrk="1" hangingPunct="1">
              <a:lnSpc>
                <a:spcPct val="80000"/>
              </a:lnSpc>
              <a:buFontTx/>
              <a:buNone/>
            </a:pPr>
            <a:endParaRPr lang="it-IT" sz="3600" smtClean="0">
              <a:cs typeface="Times New Roman" pitchFamily="18" charset="0"/>
            </a:endParaRPr>
          </a:p>
          <a:p>
            <a:pPr marL="522288" lvl="1" indent="-65088" eaLnBrk="1" hangingPunct="1">
              <a:lnSpc>
                <a:spcPct val="80000"/>
              </a:lnSpc>
              <a:buFontTx/>
              <a:buNone/>
            </a:pPr>
            <a:r>
              <a:rPr lang="it-IT" sz="3600" smtClean="0">
                <a:cs typeface="Times New Roman" pitchFamily="18" charset="0"/>
              </a:rPr>
              <a:t>    a)</a:t>
            </a:r>
            <a:r>
              <a:rPr lang="it-IT" sz="3600" smtClean="0">
                <a:latin typeface="Times New Roman" pitchFamily="18" charset="0"/>
                <a:cs typeface="Times New Roman" pitchFamily="18" charset="0"/>
              </a:rPr>
              <a:t>       </a:t>
            </a:r>
            <a:r>
              <a:rPr lang="it-IT" sz="3600" smtClean="0">
                <a:cs typeface="Times New Roman" pitchFamily="18" charset="0"/>
              </a:rPr>
              <a:t>3 – 6 mesi          3 – 8 milioni</a:t>
            </a:r>
          </a:p>
          <a:p>
            <a:pPr marL="522288" lvl="1" indent="-65088" eaLnBrk="1" hangingPunct="1">
              <a:lnSpc>
                <a:spcPct val="80000"/>
              </a:lnSpc>
              <a:buFontTx/>
              <a:buNone/>
            </a:pPr>
            <a:r>
              <a:rPr lang="it-IT" sz="3600" smtClean="0">
                <a:cs typeface="Times New Roman" pitchFamily="18" charset="0"/>
              </a:rPr>
              <a:t>    b)     2 – 4 mesi          1 – 5 milioni                </a:t>
            </a:r>
          </a:p>
          <a:p>
            <a:pPr marL="522288" lvl="1" indent="-65088" eaLnBrk="1" hangingPunct="1">
              <a:lnSpc>
                <a:spcPct val="80000"/>
              </a:lnSpc>
              <a:buFontTx/>
              <a:buNone/>
            </a:pPr>
            <a:r>
              <a:rPr lang="it-IT" sz="3600" smtClean="0">
                <a:cs typeface="Times New Roman" pitchFamily="18" charset="0"/>
              </a:rPr>
              <a:t>    c)     sino a 3 mesi         0,5 milioni</a:t>
            </a:r>
          </a:p>
        </p:txBody>
      </p:sp>
    </p:spTree>
  </p:cSld>
  <p:clrMapOvr>
    <a:masterClrMapping/>
  </p:clrMapOvr>
  <p:transition>
    <p:dissolv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txBox="1">
            <a:spLocks/>
          </p:cNvSpPr>
          <p:nvPr/>
        </p:nvSpPr>
        <p:spPr>
          <a:xfrm>
            <a:off x="0" y="0"/>
            <a:ext cx="9144000" cy="5715016"/>
          </a:xfrm>
          <a:prstGeom prst="rect">
            <a:avLst/>
          </a:prstGeom>
        </p:spPr>
        <p:txBody>
          <a:bodyPr>
            <a:normAutofit fontScale="90000" lnSpcReduction="10000"/>
            <a:scene3d>
              <a:camera prst="orthographicFront"/>
              <a:lightRig rig="soft" dir="t"/>
            </a:scene3d>
            <a:sp3d prstMaterial="softEdge">
              <a:bevelT w="25400" h="25400"/>
            </a:sp3d>
          </a:bodyPr>
          <a:lstStyle/>
          <a:p>
            <a:pPr algn="ctr" fontAlgn="auto">
              <a:spcAft>
                <a:spcPts val="0"/>
              </a:spcAft>
              <a:defRPr/>
            </a:pP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endParaRPr lang="it-IT" sz="4100" b="1" dirty="0">
              <a:solidFill>
                <a:schemeClr val="tx2"/>
              </a:solidFill>
              <a:effectLst>
                <a:outerShdw blurRad="31750" dist="25400" dir="5400000" algn="tl" rotWithShape="0">
                  <a:srgbClr val="000000">
                    <a:alpha val="25000"/>
                  </a:srgbClr>
                </a:outerShdw>
              </a:effectLst>
              <a:latin typeface="+mj-lt"/>
              <a:ea typeface="+mj-ea"/>
              <a:cs typeface="+mj-cs"/>
            </a:endParaRPr>
          </a:p>
          <a:p>
            <a:pPr algn="ctr" fontAlgn="auto">
              <a:spcAft>
                <a:spcPts val="0"/>
              </a:spcAft>
              <a:defRPr/>
            </a:pPr>
            <a:endParaRPr lang="it-IT" sz="4100" b="1" dirty="0">
              <a:solidFill>
                <a:schemeClr val="tx2"/>
              </a:solidFill>
              <a:effectLst>
                <a:outerShdw blurRad="31750" dist="25400" dir="5400000" algn="tl" rotWithShape="0">
                  <a:srgbClr val="000000">
                    <a:alpha val="25000"/>
                  </a:srgbClr>
                </a:outerShdw>
              </a:effectLst>
              <a:latin typeface="+mj-lt"/>
              <a:ea typeface="+mj-ea"/>
              <a:cs typeface="+mj-cs"/>
            </a:endParaRPr>
          </a:p>
          <a:p>
            <a:pPr algn="ctr" fontAlgn="auto">
              <a:spcAft>
                <a:spcPts val="0"/>
              </a:spcAft>
              <a:defRPr/>
            </a:pP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Il nuovo TESTO  UNICO sulla</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sicurezza sul lavoro dei lavoratori</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4100" b="1" i="1" dirty="0">
                <a:solidFill>
                  <a:schemeClr val="tx2"/>
                </a:solidFill>
                <a:effectLst>
                  <a:outerShdw blurRad="31750" dist="25400" dir="5400000" algn="tl" rotWithShape="0">
                    <a:srgbClr val="000000">
                      <a:alpha val="25000"/>
                    </a:srgbClr>
                  </a:outerShdw>
                </a:effectLst>
                <a:latin typeface="+mj-lt"/>
                <a:ea typeface="+mj-ea"/>
                <a:cs typeface="+mj-cs"/>
              </a:rPr>
              <a:t>Decreto Legislativo </a:t>
            </a:r>
            <a:r>
              <a:rPr lang="it-IT" sz="4100" b="1" i="1" dirty="0" err="1">
                <a:solidFill>
                  <a:schemeClr val="tx2"/>
                </a:solidFill>
                <a:effectLst>
                  <a:outerShdw blurRad="31750" dist="25400" dir="5400000" algn="tl" rotWithShape="0">
                    <a:srgbClr val="000000">
                      <a:alpha val="25000"/>
                    </a:srgbClr>
                  </a:outerShdw>
                </a:effectLst>
                <a:latin typeface="+mj-lt"/>
                <a:ea typeface="+mj-ea"/>
                <a:cs typeface="+mj-cs"/>
              </a:rPr>
              <a:t>n°</a:t>
            </a:r>
            <a:r>
              <a:rPr lang="it-IT" sz="4100" b="1" i="1" dirty="0">
                <a:solidFill>
                  <a:schemeClr val="tx2"/>
                </a:solidFill>
                <a:effectLst>
                  <a:outerShdw blurRad="31750" dist="25400" dir="5400000" algn="tl" rotWithShape="0">
                    <a:srgbClr val="000000">
                      <a:alpha val="25000"/>
                    </a:srgbClr>
                  </a:outerShdw>
                </a:effectLst>
                <a:latin typeface="+mj-lt"/>
                <a:ea typeface="+mj-ea"/>
                <a:cs typeface="+mj-cs"/>
              </a:rPr>
              <a:t> 81/2008</a:t>
            </a: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41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4100" b="1" dirty="0">
                <a:solidFill>
                  <a:schemeClr val="tx2"/>
                </a:solidFill>
                <a:effectLst>
                  <a:outerShdw blurRad="31750" dist="25400" dir="5400000" algn="tl" rotWithShape="0">
                    <a:srgbClr val="000000">
                      <a:alpha val="25000"/>
                    </a:srgbClr>
                  </a:outerShdw>
                </a:effectLst>
                <a:latin typeface="+mj-lt"/>
                <a:ea typeface="+mj-ea"/>
                <a:cs typeface="+mj-cs"/>
              </a:rPr>
            </a:br>
            <a:r>
              <a:rPr lang="it-IT" sz="28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2800" b="1" dirty="0">
                <a:solidFill>
                  <a:schemeClr val="tx2"/>
                </a:solidFill>
                <a:effectLst>
                  <a:outerShdw blurRad="31750" dist="25400" dir="5400000" algn="tl" rotWithShape="0">
                    <a:srgbClr val="000000">
                      <a:alpha val="25000"/>
                    </a:srgbClr>
                  </a:outerShdw>
                </a:effectLst>
                <a:latin typeface="+mj-lt"/>
                <a:ea typeface="+mj-ea"/>
                <a:cs typeface="+mj-cs"/>
              </a:rPr>
            </a:br>
            <a:r>
              <a:rPr lang="it-IT" sz="2400" b="1" dirty="0">
                <a:solidFill>
                  <a:schemeClr val="tx2"/>
                </a:solidFill>
                <a:effectLst>
                  <a:outerShdw blurRad="31750" dist="25400" dir="5400000" algn="tl" rotWithShape="0">
                    <a:srgbClr val="000000">
                      <a:alpha val="25000"/>
                    </a:srgbClr>
                  </a:outerShdw>
                </a:effectLst>
                <a:latin typeface="+mj-lt"/>
                <a:ea typeface="+mj-ea"/>
                <a:cs typeface="+mj-cs"/>
              </a:rPr>
              <a:t/>
            </a:r>
            <a:br>
              <a:rPr lang="it-IT" sz="2400" b="1" dirty="0">
                <a:solidFill>
                  <a:schemeClr val="tx2"/>
                </a:solidFill>
                <a:effectLst>
                  <a:outerShdw blurRad="31750" dist="25400" dir="5400000" algn="tl" rotWithShape="0">
                    <a:srgbClr val="000000">
                      <a:alpha val="25000"/>
                    </a:srgbClr>
                  </a:outerShdw>
                </a:effectLst>
                <a:latin typeface="+mj-lt"/>
                <a:ea typeface="+mj-ea"/>
                <a:cs typeface="+mj-cs"/>
              </a:rPr>
            </a:br>
            <a:endParaRPr lang="it-IT" sz="1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5"/>
          <p:cNvSpPr>
            <a:spLocks noGrp="1"/>
          </p:cNvSpPr>
          <p:nvPr>
            <p:ph type="ftr" sz="quarter" idx="11"/>
          </p:nvPr>
        </p:nvSpPr>
        <p:spPr bwMode="auto">
          <a:xfrm>
            <a:off x="6248400" y="6492875"/>
            <a:ext cx="2895600" cy="365125"/>
          </a:xfrm>
          <a:ln>
            <a:miter lim="800000"/>
            <a:headEnd/>
            <a:tailEnd/>
          </a:ln>
        </p:spPr>
        <p:txBody>
          <a:bodyPr wrap="square" lIns="91440" tIns="45720" rIns="91440" bIns="45720" numCol="1" anchorCtr="0" compatLnSpc="1">
            <a:prstTxWarp prst="textNoShape">
              <a:avLst/>
            </a:prstTxWarp>
          </a:bodyPr>
          <a:lstStyle/>
          <a:p>
            <a:pPr>
              <a:defRPr/>
            </a:pPr>
            <a:r>
              <a:rPr lang="it-IT" sz="1600" i="1">
                <a:solidFill>
                  <a:srgbClr val="0070C0"/>
                </a:solidFill>
                <a:effectLst>
                  <a:outerShdw blurRad="38100" dist="38100" dir="2700000" algn="tl">
                    <a:srgbClr val="000000">
                      <a:alpha val="43137"/>
                    </a:srgbClr>
                  </a:outerShdw>
                </a:effectLst>
              </a:rPr>
              <a:t>ing. Gennaro Russo</a:t>
            </a:r>
            <a:endParaRPr lang="en-US" sz="1600" i="1">
              <a:solidFill>
                <a:srgbClr val="0070C0"/>
              </a:solidFill>
              <a:effectLst>
                <a:outerShdw blurRad="38100" dist="38100" dir="2700000" algn="tl">
                  <a:srgbClr val="000000">
                    <a:alpha val="43137"/>
                  </a:srgbClr>
                </a:outerShdw>
              </a:effectLst>
            </a:endParaRPr>
          </a:p>
        </p:txBody>
      </p:sp>
      <p:sp>
        <p:nvSpPr>
          <p:cNvPr id="3" name="Titolo 1"/>
          <p:cNvSpPr>
            <a:spLocks noGrp="1"/>
          </p:cNvSpPr>
          <p:nvPr>
            <p:ph type="title"/>
          </p:nvPr>
        </p:nvSpPr>
        <p:spPr>
          <a:xfrm>
            <a:off x="0" y="0"/>
            <a:ext cx="9144000" cy="7000875"/>
          </a:xfrm>
        </p:spPr>
        <p:txBody>
          <a:bodyPr anchor="t">
            <a:normAutofit fontScale="90000"/>
          </a:bodyPr>
          <a:lstStyle/>
          <a:p>
            <a:pPr marL="360363" eaLnBrk="1" fontAlgn="auto" hangingPunct="1">
              <a:spcAft>
                <a:spcPts val="0"/>
              </a:spcAft>
              <a:defRPr/>
            </a:pPr>
            <a:r>
              <a:rPr lang="it-IT" sz="2900" dirty="0" smtClean="0"/>
              <a:t/>
            </a:r>
            <a:br>
              <a:rPr lang="it-IT" sz="2900" dirty="0" smtClean="0"/>
            </a:br>
            <a:r>
              <a:rPr lang="it-IT" sz="3600" dirty="0" smtClean="0"/>
              <a:t>Innanzitutto, il T.U. conserva l’”</a:t>
            </a:r>
            <a:r>
              <a:rPr lang="it-IT" sz="3600" dirty="0" smtClean="0">
                <a:latin typeface="Berlin Sans FB Demi" pitchFamily="34" charset="0"/>
              </a:rPr>
              <a:t>impianto</a:t>
            </a:r>
            <a:r>
              <a:rPr lang="it-IT" sz="3600" dirty="0" smtClean="0"/>
              <a:t>” della norma da cui deriva, cioè del </a:t>
            </a:r>
            <a:r>
              <a:rPr lang="it-IT" sz="3600" dirty="0" err="1" smtClean="0"/>
              <a:t>D.L.gs</a:t>
            </a:r>
            <a:r>
              <a:rPr lang="it-IT" sz="3600" dirty="0" smtClean="0"/>
              <a:t> 626/94</a:t>
            </a:r>
            <a:r>
              <a:rPr lang="it-IT" sz="4800" dirty="0" smtClean="0"/>
              <a:t/>
            </a:r>
            <a:br>
              <a:rPr lang="it-IT" sz="4800" dirty="0" smtClean="0"/>
            </a:br>
            <a:r>
              <a:rPr lang="it-IT" sz="4800" dirty="0" smtClean="0"/>
              <a:t/>
            </a:r>
            <a:br>
              <a:rPr lang="it-IT" sz="4800" dirty="0" smtClean="0"/>
            </a:br>
            <a:r>
              <a:rPr lang="it-IT" sz="4800" dirty="0" smtClean="0"/>
              <a:t>Il </a:t>
            </a:r>
            <a:r>
              <a:rPr lang="it-IT" sz="4800" dirty="0" err="1" smtClean="0"/>
              <a:t>D.L.gs</a:t>
            </a:r>
            <a:r>
              <a:rPr lang="it-IT" sz="4800" dirty="0" smtClean="0"/>
              <a:t> 81/08 comprende </a:t>
            </a:r>
            <a:br>
              <a:rPr lang="it-IT" sz="4800" dirty="0" smtClean="0"/>
            </a:br>
            <a:r>
              <a:rPr lang="it-IT" sz="4800" dirty="0" smtClean="0"/>
              <a:t>vari titoli – </a:t>
            </a:r>
            <a:r>
              <a:rPr lang="it-IT" sz="4800" dirty="0" smtClean="0">
                <a:latin typeface="Bodoni MT Condensed" pitchFamily="18" charset="0"/>
              </a:rPr>
              <a:t>sono  13 </a:t>
            </a:r>
            <a:r>
              <a:rPr lang="it-IT" sz="4800" dirty="0" smtClean="0"/>
              <a:t>– </a:t>
            </a:r>
            <a:br>
              <a:rPr lang="it-IT" sz="4800" dirty="0" smtClean="0"/>
            </a:br>
            <a:r>
              <a:rPr lang="it-IT" sz="4800" dirty="0" smtClean="0"/>
              <a:t>vari articoli – </a:t>
            </a:r>
            <a:r>
              <a:rPr lang="it-IT" sz="4800" dirty="0" smtClean="0">
                <a:latin typeface="Bodoni MT Condensed" pitchFamily="18" charset="0"/>
              </a:rPr>
              <a:t>sono 306 </a:t>
            </a:r>
            <a:r>
              <a:rPr lang="it-IT" sz="4800" dirty="0" smtClean="0"/>
              <a:t>–</a:t>
            </a:r>
            <a:br>
              <a:rPr lang="it-IT" sz="4800" dirty="0" smtClean="0"/>
            </a:br>
            <a:r>
              <a:rPr lang="it-IT" sz="4800" dirty="0" smtClean="0"/>
              <a:t>vari allegati – </a:t>
            </a:r>
            <a:r>
              <a:rPr lang="it-IT" sz="4800" dirty="0" smtClean="0">
                <a:latin typeface="Bodoni MT Condensed" pitchFamily="18" charset="0"/>
              </a:rPr>
              <a:t>sono 51</a:t>
            </a:r>
            <a:r>
              <a:rPr lang="it-IT" sz="4800" dirty="0" smtClean="0"/>
              <a:t> – .</a:t>
            </a:r>
            <a:br>
              <a:rPr lang="it-IT" sz="4800" dirty="0" smtClean="0"/>
            </a:br>
            <a:r>
              <a:rPr lang="it-IT" sz="4800" dirty="0" smtClean="0"/>
              <a:t/>
            </a:r>
            <a:br>
              <a:rPr lang="it-IT" sz="4800" dirty="0" smtClean="0"/>
            </a:br>
            <a:endParaRPr lang="it-IT" sz="4800" dirty="0" smtClean="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287</TotalTime>
  <Words>4426</Words>
  <Application>Microsoft Office PowerPoint</Application>
  <PresentationFormat>On-screen Show (4:3)</PresentationFormat>
  <Paragraphs>660</Paragraphs>
  <Slides>109</Slides>
  <Notes>0</Notes>
  <HiddenSlides>0</HiddenSlides>
  <MMClips>0</MMClips>
  <ScaleCrop>false</ScaleCrop>
  <HeadingPairs>
    <vt:vector size="6" baseType="variant">
      <vt:variant>
        <vt:lpstr>Caratteri utilizzati</vt:lpstr>
      </vt:variant>
      <vt:variant>
        <vt:i4>15</vt:i4>
      </vt:variant>
      <vt:variant>
        <vt:lpstr>Modello struttura</vt:lpstr>
      </vt:variant>
      <vt:variant>
        <vt:i4>8</vt:i4>
      </vt:variant>
      <vt:variant>
        <vt:lpstr>Titoli diapositive</vt:lpstr>
      </vt:variant>
      <vt:variant>
        <vt:i4>109</vt:i4>
      </vt:variant>
    </vt:vector>
  </HeadingPairs>
  <TitlesOfParts>
    <vt:vector size="132" baseType="lpstr">
      <vt:lpstr>Arial</vt:lpstr>
      <vt:lpstr>Lucida Sans Unicode</vt:lpstr>
      <vt:lpstr>Wingdings 3</vt:lpstr>
      <vt:lpstr>Verdana</vt:lpstr>
      <vt:lpstr>Wingdings 2</vt:lpstr>
      <vt:lpstr>Calibri</vt:lpstr>
      <vt:lpstr>Monotype Corsiva</vt:lpstr>
      <vt:lpstr>Tahoma</vt:lpstr>
      <vt:lpstr>Agency FB</vt:lpstr>
      <vt:lpstr>Book Antiqua</vt:lpstr>
      <vt:lpstr>Times New Roman</vt:lpstr>
      <vt:lpstr>Berlin Sans FB Demi</vt:lpstr>
      <vt:lpstr>Wingdings</vt:lpstr>
      <vt:lpstr>Berlin Sans FB</vt:lpstr>
      <vt:lpstr>Arial Black</vt:lpstr>
      <vt:lpstr>Concourse</vt:lpstr>
      <vt:lpstr>Concourse</vt:lpstr>
      <vt:lpstr>Concourse</vt:lpstr>
      <vt:lpstr>Concourse</vt:lpstr>
      <vt:lpstr>Concourse</vt:lpstr>
      <vt:lpstr>Concourse</vt:lpstr>
      <vt:lpstr>Concourse</vt:lpstr>
      <vt:lpstr>Concourse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preparazione  per l’esame di stato </dc:title>
  <dc:creator>Virgilio &amp; Amalia</dc:creator>
  <cp:lastModifiedBy>valeria torri</cp:lastModifiedBy>
  <cp:revision>65</cp:revision>
  <dcterms:created xsi:type="dcterms:W3CDTF">2009-06-15T14:17:17Z</dcterms:created>
  <dcterms:modified xsi:type="dcterms:W3CDTF">2009-06-17T16:22:10Z</dcterms:modified>
</cp:coreProperties>
</file>